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7" r:id="rId1"/>
    <p:sldMasterId id="2147483767" r:id="rId2"/>
    <p:sldMasterId id="2147483779" r:id="rId3"/>
  </p:sldMasterIdLst>
  <p:notesMasterIdLst>
    <p:notesMasterId r:id="rId20"/>
  </p:notesMasterIdLst>
  <p:sldIdLst>
    <p:sldId id="256" r:id="rId4"/>
    <p:sldId id="257" r:id="rId5"/>
    <p:sldId id="258" r:id="rId6"/>
    <p:sldId id="260" r:id="rId7"/>
    <p:sldId id="261" r:id="rId8"/>
    <p:sldId id="262" r:id="rId9"/>
    <p:sldId id="263" r:id="rId10"/>
    <p:sldId id="264" r:id="rId11"/>
    <p:sldId id="266" r:id="rId12"/>
    <p:sldId id="267" r:id="rId13"/>
    <p:sldId id="268" r:id="rId14"/>
    <p:sldId id="269" r:id="rId15"/>
    <p:sldId id="270" r:id="rId16"/>
    <p:sldId id="271" r:id="rId17"/>
    <p:sldId id="272" r:id="rId18"/>
    <p:sldId id="25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showGuides="1">
      <p:cViewPr varScale="1">
        <p:scale>
          <a:sx n="111" d="100"/>
          <a:sy n="111" d="100"/>
        </p:scale>
        <p:origin x="59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372E7D-DCD0-4728-B9B1-9D79EEDE1262}" type="datetimeFigureOut">
              <a:rPr lang="en-US" smtClean="0"/>
              <a:t>28-Dec-22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B984A4-038E-439A-BE14-A94E48B22BF5}" type="slidenum">
              <a:rPr lang="en-US" smtClean="0"/>
              <a:t>‹#›</a:t>
            </a:fld>
            <a:endParaRPr lang="en-US"/>
          </a:p>
        </p:txBody>
      </p:sp>
    </p:spTree>
    <p:extLst>
      <p:ext uri="{BB962C8B-B14F-4D97-AF65-F5344CB8AC3E}">
        <p14:creationId xmlns:p14="http://schemas.microsoft.com/office/powerpoint/2010/main" val="582127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FE3F2-C164-EB48-F953-94A16BA0498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35D61A-C1F6-2BD6-84F1-18C58B8D427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3275C1F-8428-496C-611D-950F7A06F046}"/>
              </a:ext>
            </a:extLst>
          </p:cNvPr>
          <p:cNvSpPr>
            <a:spLocks noGrp="1"/>
          </p:cNvSpPr>
          <p:nvPr>
            <p:ph type="dt" sz="half" idx="10"/>
          </p:nvPr>
        </p:nvSpPr>
        <p:spPr/>
        <p:txBody>
          <a:bodyPr/>
          <a:lstStyle/>
          <a:p>
            <a:fld id="{073D55F9-11A3-4523-8F38-6BA37933791A}" type="datetime1">
              <a:rPr lang="en-US" smtClean="0"/>
              <a:t>28-Dec-22</a:t>
            </a:fld>
            <a:endParaRPr lang="en-US"/>
          </a:p>
        </p:txBody>
      </p:sp>
      <p:sp>
        <p:nvSpPr>
          <p:cNvPr id="5" name="Footer Placeholder 4">
            <a:extLst>
              <a:ext uri="{FF2B5EF4-FFF2-40B4-BE49-F238E27FC236}">
                <a16:creationId xmlns:a16="http://schemas.microsoft.com/office/drawing/2014/main" id="{9E14526A-F421-625D-C7B6-22C00A6FC99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EB2559A-AEDC-1DE2-D46C-E9DB424BDA30}"/>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8330473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725D6-2F65-EB73-5F2A-9AD413826F9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4E11931-E82E-799F-B98D-0C29665F2A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59C7E3-87F9-0A94-9F2F-63DD5770C2E6}"/>
              </a:ext>
            </a:extLst>
          </p:cNvPr>
          <p:cNvSpPr>
            <a:spLocks noGrp="1"/>
          </p:cNvSpPr>
          <p:nvPr>
            <p:ph type="dt" sz="half" idx="10"/>
          </p:nvPr>
        </p:nvSpPr>
        <p:spPr/>
        <p:txBody>
          <a:bodyPr/>
          <a:lstStyle/>
          <a:p>
            <a:fld id="{0B4E757A-3EC2-4683-9080-1A460C37C843}" type="datetime1">
              <a:rPr lang="en-US" smtClean="0"/>
              <a:t>28-Dec-22</a:t>
            </a:fld>
            <a:endParaRPr lang="en-US"/>
          </a:p>
        </p:txBody>
      </p:sp>
      <p:sp>
        <p:nvSpPr>
          <p:cNvPr id="5" name="Footer Placeholder 4">
            <a:extLst>
              <a:ext uri="{FF2B5EF4-FFF2-40B4-BE49-F238E27FC236}">
                <a16:creationId xmlns:a16="http://schemas.microsoft.com/office/drawing/2014/main" id="{A343CE57-3D11-8B7E-104E-6A26819ADA1E}"/>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D262920-456C-5AF6-8B05-A8F1C08B2C8E}"/>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901592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FDF6F11-8374-58D7-ADC1-0E257796091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51C2243-7B53-E91E-F796-FAD720EBC3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B08C62-5570-CDBB-3B12-0F40DBBB1D92}"/>
              </a:ext>
            </a:extLst>
          </p:cNvPr>
          <p:cNvSpPr>
            <a:spLocks noGrp="1"/>
          </p:cNvSpPr>
          <p:nvPr>
            <p:ph type="dt" sz="half" idx="10"/>
          </p:nvPr>
        </p:nvSpPr>
        <p:spPr/>
        <p:txBody>
          <a:bodyPr/>
          <a:lstStyle/>
          <a:p>
            <a:fld id="{5CC8096C-64ED-4153-A483-5C02E44AD5C3}" type="datetime1">
              <a:rPr lang="en-US" smtClean="0"/>
              <a:t>28-Dec-22</a:t>
            </a:fld>
            <a:endParaRPr lang="en-US" dirty="0"/>
          </a:p>
        </p:txBody>
      </p:sp>
      <p:sp>
        <p:nvSpPr>
          <p:cNvPr id="5" name="Footer Placeholder 4">
            <a:extLst>
              <a:ext uri="{FF2B5EF4-FFF2-40B4-BE49-F238E27FC236}">
                <a16:creationId xmlns:a16="http://schemas.microsoft.com/office/drawing/2014/main" id="{B9D30888-45BE-D3DF-082A-755584A59C0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A44AD01-A5DE-580B-062D-442DEC0866DE}"/>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1629694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073D55F9-11A3-4523-8F38-6BA37933791A}" type="datetime1">
              <a:rPr lang="en-US" smtClean="0"/>
              <a:t>28-Dec-22</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r>
              <a:rPr lang="en-US"/>
              <a:t>Sample Footer Text</a:t>
            </a:r>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11A71338-8BA2-4C79-A6C5-5A8E30081D0C}" type="slidenum">
              <a:rPr lang="en-US" smtClean="0"/>
              <a:t>‹#›</a:t>
            </a:fld>
            <a:endParaRPr lang="en-US"/>
          </a:p>
        </p:txBody>
      </p:sp>
    </p:spTree>
    <p:extLst>
      <p:ext uri="{BB962C8B-B14F-4D97-AF65-F5344CB8AC3E}">
        <p14:creationId xmlns:p14="http://schemas.microsoft.com/office/powerpoint/2010/main" val="30684376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B9D56B-6EBE-4E5F-99D9-2A3DBDF37D0A}" type="datetime1">
              <a:rPr lang="en-US" smtClean="0"/>
              <a:t>28-Dec-22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a:xfrm>
            <a:off x="10558300" y="5956137"/>
            <a:ext cx="1052508" cy="365125"/>
          </a:xfrm>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2882068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8C33F3CA-C7E3-432D-9282-18F13836509A}" type="datetime1">
              <a:rPr lang="en-US" smtClean="0"/>
              <a:t>28-Dec-22</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en-US"/>
              <a:t>Sample Footer Text</a:t>
            </a: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11A71338-8BA2-4C79-A6C5-5A8E30081D0C}" type="slidenum">
              <a:rPr lang="en-US" smtClean="0"/>
              <a:t>‹#›</a:t>
            </a:fld>
            <a:endParaRPr lang="en-US"/>
          </a:p>
        </p:txBody>
      </p:sp>
    </p:spTree>
    <p:extLst>
      <p:ext uri="{BB962C8B-B14F-4D97-AF65-F5344CB8AC3E}">
        <p14:creationId xmlns:p14="http://schemas.microsoft.com/office/powerpoint/2010/main" val="35436399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5BE9C62-1337-40B8-BA50-E9F4861DB4BC}" type="datetime1">
              <a:rPr lang="en-US" smtClean="0"/>
              <a:t>28-Dec-22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8748819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7C195EB-2DA3-4B24-8725-19BC22A7BE50}" type="datetime1">
              <a:rPr lang="en-US" smtClean="0"/>
              <a:t>28-Dec-22</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8865325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E237E6-0076-4915-A5A8-B7C11FA4F374}" type="datetime1">
              <a:rPr lang="en-US" smtClean="0"/>
              <a:t>28-Dec-22</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53669731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05F58F-C0B5-422A-8E5A-6B99E5D80F0A}" type="datetime1">
              <a:rPr lang="en-US" smtClean="0"/>
              <a:t>28-Dec-22</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4940443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7565E655-9687-48DF-A33F-F8824CCCB5D1}" type="datetime1">
              <a:rPr lang="en-US" smtClean="0"/>
              <a:t>28-Dec-22</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en-US"/>
              <a:t>Sample Footer Text</a:t>
            </a: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11A71338-8BA2-4C79-A6C5-5A8E30081D0C}" type="slidenum">
              <a:rPr lang="en-US" smtClean="0"/>
              <a:t>‹#›</a:t>
            </a:fld>
            <a:endParaRPr lang="en-US"/>
          </a:p>
        </p:txBody>
      </p:sp>
    </p:spTree>
    <p:extLst>
      <p:ext uri="{BB962C8B-B14F-4D97-AF65-F5344CB8AC3E}">
        <p14:creationId xmlns:p14="http://schemas.microsoft.com/office/powerpoint/2010/main" val="2786990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EC714-26C1-99E1-F270-D684322883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F776AF-DF59-916C-F6E4-2B62470763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3D9F90-2CD1-6B6B-E29E-F22F945A498D}"/>
              </a:ext>
            </a:extLst>
          </p:cNvPr>
          <p:cNvSpPr>
            <a:spLocks noGrp="1"/>
          </p:cNvSpPr>
          <p:nvPr>
            <p:ph type="dt" sz="half" idx="10"/>
          </p:nvPr>
        </p:nvSpPr>
        <p:spPr/>
        <p:txBody>
          <a:bodyPr/>
          <a:lstStyle/>
          <a:p>
            <a:fld id="{1CB9D56B-6EBE-4E5F-99D9-2A3DBDF37D0A}" type="datetime1">
              <a:rPr lang="en-US" smtClean="0"/>
              <a:t>28-Dec-22</a:t>
            </a:fld>
            <a:endParaRPr lang="en-US"/>
          </a:p>
        </p:txBody>
      </p:sp>
      <p:sp>
        <p:nvSpPr>
          <p:cNvPr id="5" name="Footer Placeholder 4">
            <a:extLst>
              <a:ext uri="{FF2B5EF4-FFF2-40B4-BE49-F238E27FC236}">
                <a16:creationId xmlns:a16="http://schemas.microsoft.com/office/drawing/2014/main" id="{845732A6-DBD2-2A77-BE5A-7B18790450D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77432F50-DC53-3B8A-3E8F-CAB3D15F3FF7}"/>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5141208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7FD56A-AAB8-4544-A495-D0645413C9E3}" type="datetime1">
              <a:rPr lang="en-US" smtClean="0"/>
              <a:t>28-Dec-22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8702580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4E757A-3EC2-4683-9080-1A460C37C843}" type="datetime1">
              <a:rPr lang="en-US" smtClean="0"/>
              <a:t>28-Dec-22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9269868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5CC8096C-64ED-4153-A483-5C02E44AD5C3}" type="datetime1">
              <a:rPr lang="en-US" smtClean="0"/>
              <a:t>28-Dec-22</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r>
              <a:rPr lang="en-US"/>
              <a:t>Sample Footer Text</a:t>
            </a:r>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11A71338-8BA2-4C79-A6C5-5A8E30081D0C}" type="slidenum">
              <a:rPr lang="en-US" smtClean="0"/>
              <a:t>‹#›</a:t>
            </a:fld>
            <a:endParaRPr lang="en-US"/>
          </a:p>
        </p:txBody>
      </p:sp>
    </p:spTree>
    <p:extLst>
      <p:ext uri="{BB962C8B-B14F-4D97-AF65-F5344CB8AC3E}">
        <p14:creationId xmlns:p14="http://schemas.microsoft.com/office/powerpoint/2010/main" val="41070631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73D55F9-11A3-4523-8F38-6BA37933791A}" type="datetime1">
              <a:rPr lang="en-US" smtClean="0"/>
              <a:t>28-Dec-22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rIns="45720"/>
          <a:lstStyle/>
          <a:p>
            <a:fld id="{11A71338-8BA2-4C79-A6C5-5A8E30081D0C}" type="slidenum">
              <a:rPr lang="en-US" smtClean="0"/>
              <a:t>‹#›</a:t>
            </a:fld>
            <a:endParaRPr lang="en-US"/>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84669646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B9D56B-6EBE-4E5F-99D9-2A3DBDF37D0A}" type="datetime1">
              <a:rPr lang="en-US" smtClean="0"/>
              <a:t>28-Dec-22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t>‹#›</a:t>
            </a:fld>
            <a:endParaRPr lang="en-US"/>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38253067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C33F3CA-C7E3-432D-9282-18F13836509A}" type="datetime1">
              <a:rPr lang="en-US" smtClean="0"/>
              <a:t>28-Dec-22</a:t>
            </a:fld>
            <a:endParaRPr lang="en-US" dirty="0"/>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6458221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5BE9C62-1337-40B8-BA50-E9F4861DB4BC}" type="datetime1">
              <a:rPr lang="en-US" smtClean="0"/>
              <a:t>28-Dec-22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1A71338-8BA2-4C79-A6C5-5A8E30081D0C}" type="slidenum">
              <a:rPr lang="en-US" smtClean="0"/>
              <a:t>‹#›</a:t>
            </a:fld>
            <a:endParaRPr lang="en-US"/>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410509578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7C195EB-2DA3-4B24-8725-19BC22A7BE50}" type="datetime1">
              <a:rPr lang="en-US" smtClean="0"/>
              <a:t>28-Dec-22</a:t>
            </a:fld>
            <a:endParaRPr lang="en-US"/>
          </a:p>
        </p:txBody>
      </p:sp>
      <p:sp>
        <p:nvSpPr>
          <p:cNvPr id="8" name="Footer Placeholder 7"/>
          <p:cNvSpPr>
            <a:spLocks noGrp="1"/>
          </p:cNvSpPr>
          <p:nvPr>
            <p:ph type="ftr" sz="quarter" idx="11"/>
          </p:nvPr>
        </p:nvSpPr>
        <p:spPr/>
        <p:txBody>
          <a:bodyPr/>
          <a:lstStyle/>
          <a:p>
            <a:r>
              <a:rPr lang="en-US"/>
              <a:t>Sample Footer Text</a:t>
            </a:r>
          </a:p>
        </p:txBody>
      </p:sp>
      <p:sp>
        <p:nvSpPr>
          <p:cNvPr id="9" name="Slide Number Placeholder 8"/>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14467097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E237E6-0076-4915-A5A8-B7C11FA4F374}" type="datetime1">
              <a:rPr lang="en-US" smtClean="0"/>
              <a:t>28-Dec-22</a:t>
            </a:fld>
            <a:endParaRPr lang="en-US"/>
          </a:p>
        </p:txBody>
      </p:sp>
      <p:sp>
        <p:nvSpPr>
          <p:cNvPr id="4" name="Footer Placeholder 3"/>
          <p:cNvSpPr>
            <a:spLocks noGrp="1"/>
          </p:cNvSpPr>
          <p:nvPr>
            <p:ph type="ftr" sz="quarter" idx="11"/>
          </p:nvPr>
        </p:nvSpPr>
        <p:spPr/>
        <p:txBody>
          <a:bodyPr/>
          <a:lstStyle/>
          <a:p>
            <a:r>
              <a:rPr lang="en-US"/>
              <a:t>Sample Footer Text</a:t>
            </a:r>
          </a:p>
        </p:txBody>
      </p:sp>
      <p:sp>
        <p:nvSpPr>
          <p:cNvPr id="5" name="Slide Number Placeholder 4"/>
          <p:cNvSpPr>
            <a:spLocks noGrp="1"/>
          </p:cNvSpPr>
          <p:nvPr>
            <p:ph type="sldNum" sz="quarter" idx="12"/>
          </p:nvPr>
        </p:nvSpPr>
        <p:spPr/>
        <p:txBody>
          <a:bodyPr/>
          <a:lstStyle/>
          <a:p>
            <a:fld id="{11A71338-8BA2-4C79-A6C5-5A8E30081D0C}" type="slidenum">
              <a:rPr lang="en-US" smtClean="0"/>
              <a:t>‹#›</a:t>
            </a:fld>
            <a:endParaRPr lang="en-US"/>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213383829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505F58F-C0B5-422A-8E5A-6B99E5D80F0A}" type="datetime1">
              <a:rPr lang="en-US" smtClean="0"/>
              <a:t>28-Dec-22</a:t>
            </a:fld>
            <a:endParaRPr lang="en-US"/>
          </a:p>
        </p:txBody>
      </p:sp>
      <p:sp>
        <p:nvSpPr>
          <p:cNvPr id="3" name="Footer Placeholder 2"/>
          <p:cNvSpPr>
            <a:spLocks noGrp="1"/>
          </p:cNvSpPr>
          <p:nvPr>
            <p:ph type="ftr" sz="quarter" idx="11"/>
          </p:nvPr>
        </p:nvSpPr>
        <p:spPr/>
        <p:txBody>
          <a:bodyPr/>
          <a:lstStyle/>
          <a:p>
            <a:r>
              <a:rPr lang="en-US"/>
              <a:t>Sample Footer Text</a:t>
            </a:r>
          </a:p>
        </p:txBody>
      </p:sp>
      <p:sp>
        <p:nvSpPr>
          <p:cNvPr id="4" name="Slide Number Placeholder 3"/>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982020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12E66-B07E-99DA-C5FF-FD3410CDAD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6EEE108-7568-64A4-C8F4-E5665C56E64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ED68DA3-181F-886D-510B-B943D966AD5B}"/>
              </a:ext>
            </a:extLst>
          </p:cNvPr>
          <p:cNvSpPr>
            <a:spLocks noGrp="1"/>
          </p:cNvSpPr>
          <p:nvPr>
            <p:ph type="dt" sz="half" idx="10"/>
          </p:nvPr>
        </p:nvSpPr>
        <p:spPr/>
        <p:txBody>
          <a:bodyPr/>
          <a:lstStyle/>
          <a:p>
            <a:fld id="{8C33F3CA-C7E3-432D-9282-18F13836509A}" type="datetime1">
              <a:rPr lang="en-US" smtClean="0"/>
              <a:t>28-Dec-22</a:t>
            </a:fld>
            <a:endParaRPr lang="en-US" dirty="0"/>
          </a:p>
        </p:txBody>
      </p:sp>
      <p:sp>
        <p:nvSpPr>
          <p:cNvPr id="5" name="Footer Placeholder 4">
            <a:extLst>
              <a:ext uri="{FF2B5EF4-FFF2-40B4-BE49-F238E27FC236}">
                <a16:creationId xmlns:a16="http://schemas.microsoft.com/office/drawing/2014/main" id="{86F7B84A-EA0B-0F9F-C1AB-3BB071B75AD0}"/>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C9FF8AE-926D-AF49-7BCF-0E05C1840711}"/>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01537730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565E655-9687-48DF-A33F-F8824CCCB5D1}" type="datetime1">
              <a:rPr lang="en-US" smtClean="0"/>
              <a:t>28-Dec-22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4157138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97FD56A-AAB8-4544-A495-D0645413C9E3}" type="datetime1">
              <a:rPr lang="en-US" smtClean="0"/>
              <a:t>28-Dec-22</a:t>
            </a:fld>
            <a:endParaRPr lang="en-US"/>
          </a:p>
        </p:txBody>
      </p:sp>
      <p:sp>
        <p:nvSpPr>
          <p:cNvPr id="6" name="Footer Placeholder 5"/>
          <p:cNvSpPr>
            <a:spLocks noGrp="1"/>
          </p:cNvSpPr>
          <p:nvPr>
            <p:ph type="ftr" sz="quarter" idx="11"/>
          </p:nvPr>
        </p:nvSpPr>
        <p:spPr/>
        <p:txBody>
          <a:bodyPr/>
          <a:lstStyle/>
          <a:p>
            <a:r>
              <a:rPr lang="en-US"/>
              <a:t>Sample Footer Text</a:t>
            </a:r>
          </a:p>
        </p:txBody>
      </p:sp>
      <p:sp>
        <p:nvSpPr>
          <p:cNvPr id="7" name="Slide Number Placeholder 6"/>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37349284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4E757A-3EC2-4683-9080-1A460C37C843}" type="datetime1">
              <a:rPr lang="en-US" smtClean="0"/>
              <a:t>28-Dec-22</a:t>
            </a:fld>
            <a:endParaRPr lang="en-US"/>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6655221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C8096C-64ED-4153-A483-5C02E44AD5C3}" type="datetime1">
              <a:rPr lang="en-US" smtClean="0"/>
              <a:t>28-Dec-22</a:t>
            </a:fld>
            <a:endParaRPr lang="en-US" dirty="0"/>
          </a:p>
        </p:txBody>
      </p:sp>
      <p:sp>
        <p:nvSpPr>
          <p:cNvPr id="5" name="Footer Placeholder 4"/>
          <p:cNvSpPr>
            <a:spLocks noGrp="1"/>
          </p:cNvSpPr>
          <p:nvPr>
            <p:ph type="ftr" sz="quarter" idx="11"/>
          </p:nvPr>
        </p:nvSpPr>
        <p:spPr/>
        <p:txBody>
          <a:bodyPr/>
          <a:lstStyle/>
          <a:p>
            <a:r>
              <a:rPr lang="en-US"/>
              <a:t>Sample Footer Text</a:t>
            </a:r>
          </a:p>
        </p:txBody>
      </p:sp>
      <p:sp>
        <p:nvSpPr>
          <p:cNvPr id="6" name="Slide Number Placeholder 5"/>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988449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E428-C22E-C611-B51D-C128292517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A9442C-65FE-F7C1-7A9F-B077C438F2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28C234-0159-B462-A8FE-648A9AFCD5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93461DE-42BD-930A-B253-C5768634B124}"/>
              </a:ext>
            </a:extLst>
          </p:cNvPr>
          <p:cNvSpPr>
            <a:spLocks noGrp="1"/>
          </p:cNvSpPr>
          <p:nvPr>
            <p:ph type="dt" sz="half" idx="10"/>
          </p:nvPr>
        </p:nvSpPr>
        <p:spPr/>
        <p:txBody>
          <a:bodyPr/>
          <a:lstStyle/>
          <a:p>
            <a:fld id="{75BE9C62-1337-40B8-BA50-E9F4861DB4BC}" type="datetime1">
              <a:rPr lang="en-US" smtClean="0"/>
              <a:t>28-Dec-22</a:t>
            </a:fld>
            <a:endParaRPr lang="en-US"/>
          </a:p>
        </p:txBody>
      </p:sp>
      <p:sp>
        <p:nvSpPr>
          <p:cNvPr id="6" name="Footer Placeholder 5">
            <a:extLst>
              <a:ext uri="{FF2B5EF4-FFF2-40B4-BE49-F238E27FC236}">
                <a16:creationId xmlns:a16="http://schemas.microsoft.com/office/drawing/2014/main" id="{678C524F-3B28-5341-F41F-DA1F40C7A116}"/>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F4CC616-DBE2-4AC2-9A8A-CC84752564E1}"/>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7860559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52359-87E8-8FBA-6F1A-9CF59CF4F4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46B5DF8-0E5C-8CA0-6E6F-6BA748FDC27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6B4A552-88DF-DB65-E4CB-456896683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DE01B4-2633-BF97-C32A-13E02CDFA5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72F2D7-3930-6834-04E1-60178006BF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DA19C9-12E4-E669-B6E7-11297F442CFF}"/>
              </a:ext>
            </a:extLst>
          </p:cNvPr>
          <p:cNvSpPr>
            <a:spLocks noGrp="1"/>
          </p:cNvSpPr>
          <p:nvPr>
            <p:ph type="dt" sz="half" idx="10"/>
          </p:nvPr>
        </p:nvSpPr>
        <p:spPr/>
        <p:txBody>
          <a:bodyPr/>
          <a:lstStyle/>
          <a:p>
            <a:fld id="{47C195EB-2DA3-4B24-8725-19BC22A7BE50}" type="datetime1">
              <a:rPr lang="en-US" smtClean="0"/>
              <a:t>28-Dec-22</a:t>
            </a:fld>
            <a:endParaRPr lang="en-US"/>
          </a:p>
        </p:txBody>
      </p:sp>
      <p:sp>
        <p:nvSpPr>
          <p:cNvPr id="8" name="Footer Placeholder 7">
            <a:extLst>
              <a:ext uri="{FF2B5EF4-FFF2-40B4-BE49-F238E27FC236}">
                <a16:creationId xmlns:a16="http://schemas.microsoft.com/office/drawing/2014/main" id="{15AD65D2-B4B4-5660-A69B-C1A6709E1E0B}"/>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4FB3A972-3040-8331-C16E-5DA0A9E63CCC}"/>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591908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0A6D9-30C0-F081-46B5-1D8EA293EE7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8A87B8-7503-F80D-5140-702ED213BDED}"/>
              </a:ext>
            </a:extLst>
          </p:cNvPr>
          <p:cNvSpPr>
            <a:spLocks noGrp="1"/>
          </p:cNvSpPr>
          <p:nvPr>
            <p:ph type="dt" sz="half" idx="10"/>
          </p:nvPr>
        </p:nvSpPr>
        <p:spPr/>
        <p:txBody>
          <a:bodyPr/>
          <a:lstStyle/>
          <a:p>
            <a:fld id="{F4E237E6-0076-4915-A5A8-B7C11FA4F374}" type="datetime1">
              <a:rPr lang="en-US" smtClean="0"/>
              <a:t>28-Dec-22</a:t>
            </a:fld>
            <a:endParaRPr lang="en-US"/>
          </a:p>
        </p:txBody>
      </p:sp>
      <p:sp>
        <p:nvSpPr>
          <p:cNvPr id="4" name="Footer Placeholder 3">
            <a:extLst>
              <a:ext uri="{FF2B5EF4-FFF2-40B4-BE49-F238E27FC236}">
                <a16:creationId xmlns:a16="http://schemas.microsoft.com/office/drawing/2014/main" id="{0C5BFCB6-0946-3D23-9DC9-E384BA476C60}"/>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D2755DD2-032B-643F-FDED-09AA7C9E68DE}"/>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3792548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3564F5D-4094-868C-12EA-46A33EB12094}"/>
              </a:ext>
            </a:extLst>
          </p:cNvPr>
          <p:cNvSpPr>
            <a:spLocks noGrp="1"/>
          </p:cNvSpPr>
          <p:nvPr>
            <p:ph type="dt" sz="half" idx="10"/>
          </p:nvPr>
        </p:nvSpPr>
        <p:spPr/>
        <p:txBody>
          <a:bodyPr/>
          <a:lstStyle/>
          <a:p>
            <a:fld id="{3505F58F-C0B5-422A-8E5A-6B99E5D80F0A}" type="datetime1">
              <a:rPr lang="en-US" smtClean="0"/>
              <a:t>28-Dec-22</a:t>
            </a:fld>
            <a:endParaRPr lang="en-US"/>
          </a:p>
        </p:txBody>
      </p:sp>
      <p:sp>
        <p:nvSpPr>
          <p:cNvPr id="3" name="Footer Placeholder 2">
            <a:extLst>
              <a:ext uri="{FF2B5EF4-FFF2-40B4-BE49-F238E27FC236}">
                <a16:creationId xmlns:a16="http://schemas.microsoft.com/office/drawing/2014/main" id="{08FDC147-FD40-29AB-83E9-6199EA5D90DA}"/>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071BEAB8-DB02-3A2A-F492-96E15FEA193D}"/>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844634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30EA-C411-A10B-E3A2-6777CC0E67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6480E5-8AFA-7E0D-7A69-60CD186F7A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1938621-0512-1BEA-BB0E-6DCE119133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23EFB9-7540-E0FF-ACE0-190B78CD6031}"/>
              </a:ext>
            </a:extLst>
          </p:cNvPr>
          <p:cNvSpPr>
            <a:spLocks noGrp="1"/>
          </p:cNvSpPr>
          <p:nvPr>
            <p:ph type="dt" sz="half" idx="10"/>
          </p:nvPr>
        </p:nvSpPr>
        <p:spPr/>
        <p:txBody>
          <a:bodyPr/>
          <a:lstStyle/>
          <a:p>
            <a:fld id="{7565E655-9687-48DF-A33F-F8824CCCB5D1}" type="datetime1">
              <a:rPr lang="en-US" smtClean="0"/>
              <a:t>28-Dec-22</a:t>
            </a:fld>
            <a:endParaRPr lang="en-US"/>
          </a:p>
        </p:txBody>
      </p:sp>
      <p:sp>
        <p:nvSpPr>
          <p:cNvPr id="6" name="Footer Placeholder 5">
            <a:extLst>
              <a:ext uri="{FF2B5EF4-FFF2-40B4-BE49-F238E27FC236}">
                <a16:creationId xmlns:a16="http://schemas.microsoft.com/office/drawing/2014/main" id="{8328DB33-7DA0-B609-BEF5-FFBC52C244DB}"/>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4457601-6C40-B223-6B6C-F05D3B3C4AB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651227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0DC87-ADA7-CB06-8FB4-8FC6308184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5DF99F-C622-5A88-B727-4DC607D69E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8CC914-EDD7-CAD4-6FDE-E9A904F097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F916B8-AD7F-50DC-4F78-9DB1958FDBDA}"/>
              </a:ext>
            </a:extLst>
          </p:cNvPr>
          <p:cNvSpPr>
            <a:spLocks noGrp="1"/>
          </p:cNvSpPr>
          <p:nvPr>
            <p:ph type="dt" sz="half" idx="10"/>
          </p:nvPr>
        </p:nvSpPr>
        <p:spPr/>
        <p:txBody>
          <a:bodyPr/>
          <a:lstStyle/>
          <a:p>
            <a:fld id="{B97FD56A-AAB8-4544-A495-D0645413C9E3}" type="datetime1">
              <a:rPr lang="en-US" smtClean="0"/>
              <a:t>28-Dec-22</a:t>
            </a:fld>
            <a:endParaRPr lang="en-US"/>
          </a:p>
        </p:txBody>
      </p:sp>
      <p:sp>
        <p:nvSpPr>
          <p:cNvPr id="6" name="Footer Placeholder 5">
            <a:extLst>
              <a:ext uri="{FF2B5EF4-FFF2-40B4-BE49-F238E27FC236}">
                <a16:creationId xmlns:a16="http://schemas.microsoft.com/office/drawing/2014/main" id="{3211C395-30D6-B2F5-1323-FBD52090D54E}"/>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F2D6330B-86F3-C779-311C-3F1A9BFA6112}"/>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3103961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2.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8F9A1C-0D5E-D02C-6BC0-2366898BEF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43AF04C-484D-7A75-0850-C06170CBDC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22C66F-5DF5-B21A-E716-BC225A6439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3BAB95-8DA7-460B-B00A-7037C8394FB0}" type="datetime1">
              <a:rPr lang="en-US" smtClean="0"/>
              <a:pPr/>
              <a:t>28-Dec-22</a:t>
            </a:fld>
            <a:endParaRPr lang="en-US" dirty="0"/>
          </a:p>
        </p:txBody>
      </p:sp>
      <p:sp>
        <p:nvSpPr>
          <p:cNvPr id="5" name="Footer Placeholder 4">
            <a:extLst>
              <a:ext uri="{FF2B5EF4-FFF2-40B4-BE49-F238E27FC236}">
                <a16:creationId xmlns:a16="http://schemas.microsoft.com/office/drawing/2014/main" id="{E5A59E79-A0CE-66DD-27FC-C40D054FB3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Sample Footer Text</a:t>
            </a:r>
            <a:endParaRPr lang="en-US" dirty="0">
              <a:solidFill>
                <a:srgbClr val="FFFFFF"/>
              </a:solidFill>
            </a:endParaRPr>
          </a:p>
        </p:txBody>
      </p:sp>
      <p:sp>
        <p:nvSpPr>
          <p:cNvPr id="6" name="Slide Number Placeholder 5">
            <a:extLst>
              <a:ext uri="{FF2B5EF4-FFF2-40B4-BE49-F238E27FC236}">
                <a16:creationId xmlns:a16="http://schemas.microsoft.com/office/drawing/2014/main" id="{2C412554-82C5-D62C-5919-4A605653F5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A71338-8BA2-4C79-A6C5-5A8E30081D0C}" type="slidenum">
              <a:rPr lang="en-US" smtClean="0"/>
              <a:pPr/>
              <a:t>‹#›</a:t>
            </a:fld>
            <a:endParaRPr lang="en-US" dirty="0"/>
          </a:p>
        </p:txBody>
      </p:sp>
    </p:spTree>
    <p:extLst>
      <p:ext uri="{BB962C8B-B14F-4D97-AF65-F5344CB8AC3E}">
        <p14:creationId xmlns:p14="http://schemas.microsoft.com/office/powerpoint/2010/main" val="2165345744"/>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193BAB95-8DA7-460B-B00A-7037C8394FB0}" type="datetime1">
              <a:rPr lang="en-US" smtClean="0"/>
              <a:pPr/>
              <a:t>28-Dec-22</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r>
              <a:rPr lang="en-US"/>
              <a:t>Sample Footer Text</a:t>
            </a:r>
            <a:endParaRPr lang="en-US" dirty="0">
              <a:solidFill>
                <a:srgbClr val="FFFFFF"/>
              </a:solidFill>
            </a:endParaRPr>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11A71338-8BA2-4C79-A6C5-5A8E30081D0C}"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120591881"/>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Eigth level</a:t>
            </a:r>
          </a:p>
          <a:p>
            <a:pPr lvl="8"/>
            <a:r>
              <a:rPr lang="en-US" dirty="0"/>
              <a:t>Ninth level</a:t>
            </a:r>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193BAB95-8DA7-460B-B00A-7037C8394FB0}" type="datetime1">
              <a:rPr lang="en-US" smtClean="0"/>
              <a:pPr/>
              <a:t>28-Dec-22</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a:t>Sample Footer Text</a:t>
            </a:r>
            <a:endParaRPr lang="en-US" dirty="0">
              <a:solidFill>
                <a:srgbClr val="FFFFFF"/>
              </a:solidFill>
            </a:endParaRP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11A71338-8BA2-4C79-A6C5-5A8E30081D0C}" type="slidenum">
              <a:rPr lang="en-US" smtClean="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82699060"/>
      </p:ext>
    </p:extLst>
  </p:cSld>
  <p:clrMap bg1="dk1" tx1="lt1" bg2="dk2" tx2="lt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73E92-AB9D-F4EE-0D23-E4EADD6F49DF}"/>
              </a:ext>
            </a:extLst>
          </p:cNvPr>
          <p:cNvSpPr>
            <a:spLocks noGrp="1"/>
          </p:cNvSpPr>
          <p:nvPr>
            <p:ph type="ctrTitle"/>
          </p:nvPr>
        </p:nvSpPr>
        <p:spPr>
          <a:xfrm>
            <a:off x="286512" y="2139350"/>
            <a:ext cx="5414255" cy="2165703"/>
          </a:xfrm>
        </p:spPr>
        <p:txBody>
          <a:bodyPr>
            <a:noAutofit/>
          </a:bodyPr>
          <a:lstStyle/>
          <a:p>
            <a:pPr algn="l"/>
            <a:r>
              <a:rPr lang="en-US" sz="6000" dirty="0">
                <a:solidFill>
                  <a:schemeClr val="tx2">
                    <a:alpha val="80000"/>
                  </a:schemeClr>
                </a:solidFill>
              </a:rPr>
              <a:t>Welcome to the Presentation</a:t>
            </a:r>
          </a:p>
        </p:txBody>
      </p:sp>
      <p:pic>
        <p:nvPicPr>
          <p:cNvPr id="5" name="Picture 4" descr="A screenshot of a computer&#10;&#10;Description automatically generated with low confidence">
            <a:extLst>
              <a:ext uri="{FF2B5EF4-FFF2-40B4-BE49-F238E27FC236}">
                <a16:creationId xmlns:a16="http://schemas.microsoft.com/office/drawing/2014/main" id="{B78EF649-3D8A-B4C5-6998-07BCDBF267C6}"/>
              </a:ext>
            </a:extLst>
          </p:cNvPr>
          <p:cNvPicPr>
            <a:picLocks noChangeAspect="1"/>
          </p:cNvPicPr>
          <p:nvPr/>
        </p:nvPicPr>
        <p:blipFill rotWithShape="1">
          <a:blip r:embed="rId2">
            <a:extLst>
              <a:ext uri="{28A0092B-C50C-407E-A947-70E740481C1C}">
                <a14:useLocalDpi xmlns:a14="http://schemas.microsoft.com/office/drawing/2010/main" val="0"/>
              </a:ext>
            </a:extLst>
          </a:blip>
          <a:srcRect r="37750" b="1"/>
          <a:stretch/>
        </p:blipFill>
        <p:spPr>
          <a:xfrm>
            <a:off x="6025896" y="457200"/>
            <a:ext cx="5879592" cy="5879592"/>
          </a:xfrm>
          <a:custGeom>
            <a:avLst/>
            <a:gdLst/>
            <a:ahLst/>
            <a:cxnLst/>
            <a:rect l="l" t="t" r="r" b="b"/>
            <a:pathLst>
              <a:path w="5777910" h="5777910">
                <a:moveTo>
                  <a:pt x="2888955" y="0"/>
                </a:moveTo>
                <a:cubicBezTo>
                  <a:pt x="4484481" y="0"/>
                  <a:pt x="5777910" y="1293429"/>
                  <a:pt x="5777910" y="2888955"/>
                </a:cubicBezTo>
                <a:cubicBezTo>
                  <a:pt x="5777910" y="4484481"/>
                  <a:pt x="4484481" y="5777910"/>
                  <a:pt x="2888955" y="5777910"/>
                </a:cubicBezTo>
                <a:cubicBezTo>
                  <a:pt x="1293429" y="5777910"/>
                  <a:pt x="0" y="4484481"/>
                  <a:pt x="0" y="2888955"/>
                </a:cubicBezTo>
                <a:cubicBezTo>
                  <a:pt x="0" y="1293429"/>
                  <a:pt x="1293429" y="0"/>
                  <a:pt x="2888955" y="0"/>
                </a:cubicBezTo>
                <a:close/>
              </a:path>
            </a:pathLst>
          </a:custGeom>
        </p:spPr>
      </p:pic>
    </p:spTree>
    <p:extLst>
      <p:ext uri="{BB962C8B-B14F-4D97-AF65-F5344CB8AC3E}">
        <p14:creationId xmlns:p14="http://schemas.microsoft.com/office/powerpoint/2010/main" val="2482028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C022E-C607-9C49-AE81-6DCA0809DDF9}"/>
              </a:ext>
            </a:extLst>
          </p:cNvPr>
          <p:cNvSpPr>
            <a:spLocks noGrp="1"/>
          </p:cNvSpPr>
          <p:nvPr>
            <p:ph type="title"/>
          </p:nvPr>
        </p:nvSpPr>
        <p:spPr/>
        <p:txBody>
          <a:bodyPr/>
          <a:lstStyle/>
          <a:p>
            <a:pPr algn="ctr"/>
            <a:r>
              <a:rPr lang="en-US" b="1" dirty="0"/>
              <a:t>Applying Machine Learning Algorithm</a:t>
            </a:r>
          </a:p>
        </p:txBody>
      </p:sp>
      <p:sp>
        <p:nvSpPr>
          <p:cNvPr id="3" name="Content Placeholder 2">
            <a:extLst>
              <a:ext uri="{FF2B5EF4-FFF2-40B4-BE49-F238E27FC236}">
                <a16:creationId xmlns:a16="http://schemas.microsoft.com/office/drawing/2014/main" id="{ADE50557-4F92-6FCB-E9A1-AB53F68F7684}"/>
              </a:ext>
            </a:extLst>
          </p:cNvPr>
          <p:cNvSpPr>
            <a:spLocks noGrp="1"/>
          </p:cNvSpPr>
          <p:nvPr>
            <p:ph idx="1"/>
          </p:nvPr>
        </p:nvSpPr>
        <p:spPr>
          <a:xfrm>
            <a:off x="838200" y="1970590"/>
            <a:ext cx="10515600" cy="3627321"/>
          </a:xfrm>
        </p:spPr>
        <p:txBody>
          <a:bodyPr/>
          <a:lstStyle/>
          <a:p>
            <a:r>
              <a:rPr lang="en-US" sz="1800" b="1" i="0" u="none" strike="noStrike" dirty="0">
                <a:solidFill>
                  <a:schemeClr val="tx1">
                    <a:lumMod val="85000"/>
                  </a:schemeClr>
                </a:solidFill>
                <a:effectLst/>
                <a:latin typeface="Arial" panose="020B0604020202020204" pitchFamily="34" charset="0"/>
              </a:rPr>
              <a:t>We trained 80% data to train our model and kept the remaining 20% data to test the model’s performance.</a:t>
            </a:r>
          </a:p>
          <a:p>
            <a:endParaRPr lang="en-US" sz="1800" b="1" dirty="0">
              <a:solidFill>
                <a:schemeClr val="tx1">
                  <a:lumMod val="85000"/>
                </a:schemeClr>
              </a:solidFill>
              <a:latin typeface="Arial" panose="020B0604020202020204" pitchFamily="34" charset="0"/>
            </a:endParaRPr>
          </a:p>
          <a:p>
            <a:r>
              <a:rPr lang="en-US" sz="1800" b="1" i="0" u="none" strike="noStrike" dirty="0">
                <a:solidFill>
                  <a:schemeClr val="tx1">
                    <a:lumMod val="85000"/>
                  </a:schemeClr>
                </a:solidFill>
                <a:effectLst/>
                <a:latin typeface="Arial" panose="020B0604020202020204" pitchFamily="34" charset="0"/>
              </a:rPr>
              <a:t> Among all those, some works for categorical and some works better on numeric variables. So, we applied 3 different algorithms on the dataset and those are </a:t>
            </a:r>
          </a:p>
          <a:p>
            <a:r>
              <a:rPr lang="en-US" sz="1800" b="1" dirty="0">
                <a:solidFill>
                  <a:schemeClr val="tx1">
                    <a:lumMod val="85000"/>
                  </a:schemeClr>
                </a:solidFill>
                <a:latin typeface="Arial" panose="020B0604020202020204" pitchFamily="34" charset="0"/>
              </a:rPr>
              <a:t>   </a:t>
            </a:r>
            <a:r>
              <a:rPr lang="en-US" sz="1800" b="1" i="0" u="none" strike="noStrike" dirty="0">
                <a:solidFill>
                  <a:schemeClr val="tx1">
                    <a:lumMod val="85000"/>
                  </a:schemeClr>
                </a:solidFill>
                <a:effectLst/>
                <a:latin typeface="Arial" panose="020B0604020202020204" pitchFamily="34" charset="0"/>
              </a:rPr>
              <a:t>1. Decision tree</a:t>
            </a:r>
          </a:p>
          <a:p>
            <a:pPr marL="0" indent="0">
              <a:buNone/>
            </a:pPr>
            <a:r>
              <a:rPr lang="en-US" sz="1800" b="1" i="0" u="none" strike="noStrike" dirty="0">
                <a:solidFill>
                  <a:schemeClr val="tx1">
                    <a:lumMod val="85000"/>
                  </a:schemeClr>
                </a:solidFill>
                <a:effectLst/>
                <a:latin typeface="Arial" panose="020B0604020202020204" pitchFamily="34" charset="0"/>
              </a:rPr>
              <a:t>       2. Naive Bayes algorithm</a:t>
            </a:r>
          </a:p>
          <a:p>
            <a:pPr marL="0" indent="0">
              <a:buNone/>
            </a:pPr>
            <a:r>
              <a:rPr lang="en-US" sz="1800" b="1" i="0" u="none" strike="noStrike" dirty="0">
                <a:solidFill>
                  <a:schemeClr val="tx1">
                    <a:lumMod val="85000"/>
                  </a:schemeClr>
                </a:solidFill>
                <a:effectLst/>
                <a:latin typeface="Arial" panose="020B0604020202020204" pitchFamily="34" charset="0"/>
              </a:rPr>
              <a:t>       3. Random forest algorithm</a:t>
            </a:r>
            <a:endParaRPr lang="en-US" b="1" dirty="0">
              <a:solidFill>
                <a:schemeClr val="tx1">
                  <a:lumMod val="85000"/>
                </a:schemeClr>
              </a:solidFill>
            </a:endParaRPr>
          </a:p>
        </p:txBody>
      </p:sp>
    </p:spTree>
    <p:extLst>
      <p:ext uri="{BB962C8B-B14F-4D97-AF65-F5344CB8AC3E}">
        <p14:creationId xmlns:p14="http://schemas.microsoft.com/office/powerpoint/2010/main" val="2549797933"/>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4BD5B-28F7-4871-B089-40D5A2B6A268}"/>
              </a:ext>
            </a:extLst>
          </p:cNvPr>
          <p:cNvSpPr>
            <a:spLocks noGrp="1"/>
          </p:cNvSpPr>
          <p:nvPr>
            <p:ph type="title"/>
          </p:nvPr>
        </p:nvSpPr>
        <p:spPr>
          <a:xfrm>
            <a:off x="2116833" y="816682"/>
            <a:ext cx="7958331" cy="1077229"/>
          </a:xfrm>
        </p:spPr>
        <p:txBody>
          <a:bodyPr/>
          <a:lstStyle/>
          <a:p>
            <a:pPr algn="ctr"/>
            <a:r>
              <a:rPr lang="en-US" dirty="0"/>
              <a:t>Decision Tree Algorithm </a:t>
            </a:r>
          </a:p>
        </p:txBody>
      </p:sp>
      <p:pic>
        <p:nvPicPr>
          <p:cNvPr id="5" name="Content Placeholder 4">
            <a:extLst>
              <a:ext uri="{FF2B5EF4-FFF2-40B4-BE49-F238E27FC236}">
                <a16:creationId xmlns:a16="http://schemas.microsoft.com/office/drawing/2014/main" id="{B574F856-2BEE-4D25-997A-B372B200A15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21947" y="3362608"/>
            <a:ext cx="7548101" cy="2857907"/>
          </a:xfrm>
        </p:spPr>
      </p:pic>
      <p:sp>
        <p:nvSpPr>
          <p:cNvPr id="6" name="Rectangle 5">
            <a:extLst>
              <a:ext uri="{FF2B5EF4-FFF2-40B4-BE49-F238E27FC236}">
                <a16:creationId xmlns:a16="http://schemas.microsoft.com/office/drawing/2014/main" id="{3232CB5B-24D6-4A7B-A0B7-3E7373745077}"/>
              </a:ext>
            </a:extLst>
          </p:cNvPr>
          <p:cNvSpPr/>
          <p:nvPr/>
        </p:nvSpPr>
        <p:spPr>
          <a:xfrm>
            <a:off x="2321946" y="1893911"/>
            <a:ext cx="7548101" cy="923330"/>
          </a:xfrm>
          <a:prstGeom prst="rect">
            <a:avLst/>
          </a:prstGeom>
        </p:spPr>
        <p:txBody>
          <a:bodyPr wrap="square">
            <a:spAutoFit/>
          </a:bodyPr>
          <a:lstStyle/>
          <a:p>
            <a:pPr algn="just"/>
            <a:r>
              <a:rPr lang="en-US" dirty="0"/>
              <a:t>It works well in classifying both categorical and continuous dependent variables. As our dataset category matches with its classification, we applied this in our dataset and got 72.45% accuracy.</a:t>
            </a:r>
          </a:p>
        </p:txBody>
      </p:sp>
    </p:spTree>
    <p:extLst>
      <p:ext uri="{BB962C8B-B14F-4D97-AF65-F5344CB8AC3E}">
        <p14:creationId xmlns:p14="http://schemas.microsoft.com/office/powerpoint/2010/main" val="1783439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3C08F-676F-4426-97D8-947889878008}"/>
              </a:ext>
            </a:extLst>
          </p:cNvPr>
          <p:cNvSpPr>
            <a:spLocks noGrp="1"/>
          </p:cNvSpPr>
          <p:nvPr>
            <p:ph type="title"/>
          </p:nvPr>
        </p:nvSpPr>
        <p:spPr>
          <a:xfrm>
            <a:off x="2116833" y="796601"/>
            <a:ext cx="7958331" cy="1077229"/>
          </a:xfrm>
        </p:spPr>
        <p:txBody>
          <a:bodyPr/>
          <a:lstStyle/>
          <a:p>
            <a:pPr algn="ctr"/>
            <a:r>
              <a:rPr lang="en-US" dirty="0"/>
              <a:t>Naive Bayes Algorithm</a:t>
            </a:r>
          </a:p>
        </p:txBody>
      </p:sp>
      <p:pic>
        <p:nvPicPr>
          <p:cNvPr id="5" name="Content Placeholder 4">
            <a:extLst>
              <a:ext uri="{FF2B5EF4-FFF2-40B4-BE49-F238E27FC236}">
                <a16:creationId xmlns:a16="http://schemas.microsoft.com/office/drawing/2014/main" id="{3945EB4C-5703-4557-9251-DF93816A6A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01157" y="3453569"/>
            <a:ext cx="7389685" cy="2596376"/>
          </a:xfrm>
        </p:spPr>
      </p:pic>
      <p:sp>
        <p:nvSpPr>
          <p:cNvPr id="6" name="Rectangle 5">
            <a:extLst>
              <a:ext uri="{FF2B5EF4-FFF2-40B4-BE49-F238E27FC236}">
                <a16:creationId xmlns:a16="http://schemas.microsoft.com/office/drawing/2014/main" id="{1D329F64-05FE-4D12-895C-CB6EE3AF4067}"/>
              </a:ext>
            </a:extLst>
          </p:cNvPr>
          <p:cNvSpPr/>
          <p:nvPr/>
        </p:nvSpPr>
        <p:spPr>
          <a:xfrm>
            <a:off x="2401156" y="1767309"/>
            <a:ext cx="7389684" cy="1200329"/>
          </a:xfrm>
          <a:prstGeom prst="rect">
            <a:avLst/>
          </a:prstGeom>
        </p:spPr>
        <p:txBody>
          <a:bodyPr wrap="square">
            <a:spAutoFit/>
          </a:bodyPr>
          <a:lstStyle/>
          <a:p>
            <a:pPr algn="just"/>
            <a:r>
              <a:rPr lang="en-US" dirty="0"/>
              <a:t>A Naive Bayesian model is easy to build and useful for massive datasets. It's simple and is known to outperform even highly sophisticated classification methods. As we are working on a massive dataset, this algorithm is one of the essential ones to use.</a:t>
            </a:r>
          </a:p>
        </p:txBody>
      </p:sp>
    </p:spTree>
    <p:extLst>
      <p:ext uri="{BB962C8B-B14F-4D97-AF65-F5344CB8AC3E}">
        <p14:creationId xmlns:p14="http://schemas.microsoft.com/office/powerpoint/2010/main" val="3789533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C668B-2D4E-4814-886A-E3937840FADA}"/>
              </a:ext>
            </a:extLst>
          </p:cNvPr>
          <p:cNvSpPr>
            <a:spLocks noGrp="1"/>
          </p:cNvSpPr>
          <p:nvPr>
            <p:ph type="title"/>
          </p:nvPr>
        </p:nvSpPr>
        <p:spPr>
          <a:xfrm>
            <a:off x="2116834" y="796603"/>
            <a:ext cx="7958331" cy="1077229"/>
          </a:xfrm>
        </p:spPr>
        <p:txBody>
          <a:bodyPr/>
          <a:lstStyle/>
          <a:p>
            <a:pPr algn="ctr"/>
            <a:r>
              <a:rPr lang="en-US" dirty="0"/>
              <a:t>Random Forest Algorithm</a:t>
            </a:r>
          </a:p>
        </p:txBody>
      </p:sp>
      <p:pic>
        <p:nvPicPr>
          <p:cNvPr id="5" name="Content Placeholder 4">
            <a:extLst>
              <a:ext uri="{FF2B5EF4-FFF2-40B4-BE49-F238E27FC236}">
                <a16:creationId xmlns:a16="http://schemas.microsoft.com/office/drawing/2014/main" id="{7DDA39FD-D62C-47B7-ABA3-FCC66C02C9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87283" y="3627408"/>
            <a:ext cx="7024082" cy="2506245"/>
          </a:xfrm>
        </p:spPr>
      </p:pic>
      <p:sp>
        <p:nvSpPr>
          <p:cNvPr id="6" name="Rectangle 5">
            <a:extLst>
              <a:ext uri="{FF2B5EF4-FFF2-40B4-BE49-F238E27FC236}">
                <a16:creationId xmlns:a16="http://schemas.microsoft.com/office/drawing/2014/main" id="{8CC67BF4-3747-4529-9C62-7F4318936BB0}"/>
              </a:ext>
            </a:extLst>
          </p:cNvPr>
          <p:cNvSpPr/>
          <p:nvPr/>
        </p:nvSpPr>
        <p:spPr>
          <a:xfrm>
            <a:off x="2487283" y="2053941"/>
            <a:ext cx="7120757" cy="923330"/>
          </a:xfrm>
          <a:prstGeom prst="rect">
            <a:avLst/>
          </a:prstGeom>
        </p:spPr>
        <p:txBody>
          <a:bodyPr wrap="square">
            <a:spAutoFit/>
          </a:bodyPr>
          <a:lstStyle/>
          <a:p>
            <a:pPr algn="just"/>
            <a:r>
              <a:rPr lang="en-US" dirty="0"/>
              <a:t>We used a decision tree algorithm on our model and sometimes that model shows results in a biased way. To know the accuracy in a more precise way, we implemented a random forest algorithm.</a:t>
            </a:r>
          </a:p>
        </p:txBody>
      </p:sp>
    </p:spTree>
    <p:extLst>
      <p:ext uri="{BB962C8B-B14F-4D97-AF65-F5344CB8AC3E}">
        <p14:creationId xmlns:p14="http://schemas.microsoft.com/office/powerpoint/2010/main" val="2414466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1FBEE-469F-4CFB-AD3B-F3E36F59093D}"/>
              </a:ext>
            </a:extLst>
          </p:cNvPr>
          <p:cNvSpPr>
            <a:spLocks noGrp="1"/>
          </p:cNvSpPr>
          <p:nvPr>
            <p:ph type="title"/>
          </p:nvPr>
        </p:nvSpPr>
        <p:spPr>
          <a:xfrm>
            <a:off x="581192" y="491706"/>
            <a:ext cx="11029616" cy="1013800"/>
          </a:xfrm>
        </p:spPr>
        <p:txBody>
          <a:bodyPr/>
          <a:lstStyle/>
          <a:p>
            <a:pPr algn="ctr"/>
            <a:r>
              <a:rPr lang="en-US" dirty="0"/>
              <a:t>Performance Analysis Graph</a:t>
            </a:r>
          </a:p>
        </p:txBody>
      </p:sp>
      <p:pic>
        <p:nvPicPr>
          <p:cNvPr id="1026" name="Picture 2" descr="https://lh6.googleusercontent.com/f57J3FKwzkymNbtrrKrpyuha74JOvvULS9frLakruCCBh0n6DltMRC7OGHCHKiTQ0uXYwByW7Pa1bu5heih4tHMThsziIEa4954tkgw29lTa7874rN6i7LcCgzTY_GcCzPtuyOBVtFbOXZLdid-dxew9fFjVaT1LhG4GdPKWm3pqKiQgNzRBaG0WONR71A">
            <a:extLst>
              <a:ext uri="{FF2B5EF4-FFF2-40B4-BE49-F238E27FC236}">
                <a16:creationId xmlns:a16="http://schemas.microsoft.com/office/drawing/2014/main" id="{DEC9B417-5CB8-4C43-B942-84129FFD616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422585" y="2053087"/>
            <a:ext cx="7188678" cy="43132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1016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5E0BF-72B5-4280-9548-3F4780F8DA67}"/>
              </a:ext>
            </a:extLst>
          </p:cNvPr>
          <p:cNvSpPr>
            <a:spLocks noGrp="1"/>
          </p:cNvSpPr>
          <p:nvPr>
            <p:ph type="title"/>
          </p:nvPr>
        </p:nvSpPr>
        <p:spPr>
          <a:xfrm>
            <a:off x="581192" y="561312"/>
            <a:ext cx="11029616" cy="1013800"/>
          </a:xfrm>
        </p:spPr>
        <p:txBody>
          <a:bodyPr/>
          <a:lstStyle/>
          <a:p>
            <a:pPr algn="ctr"/>
            <a:r>
              <a:rPr lang="en-US" dirty="0"/>
              <a:t>Conclusion</a:t>
            </a:r>
          </a:p>
        </p:txBody>
      </p:sp>
      <p:sp>
        <p:nvSpPr>
          <p:cNvPr id="3" name="Content Placeholder 2">
            <a:extLst>
              <a:ext uri="{FF2B5EF4-FFF2-40B4-BE49-F238E27FC236}">
                <a16:creationId xmlns:a16="http://schemas.microsoft.com/office/drawing/2014/main" id="{6CD2AFF0-CF24-44B5-9100-B71FC8E477A3}"/>
              </a:ext>
            </a:extLst>
          </p:cNvPr>
          <p:cNvSpPr>
            <a:spLocks noGrp="1"/>
          </p:cNvSpPr>
          <p:nvPr>
            <p:ph idx="1"/>
          </p:nvPr>
        </p:nvSpPr>
        <p:spPr>
          <a:xfrm>
            <a:off x="469048" y="1809560"/>
            <a:ext cx="11141760" cy="3678303"/>
          </a:xfrm>
        </p:spPr>
        <p:txBody>
          <a:bodyPr/>
          <a:lstStyle/>
          <a:p>
            <a:pPr algn="just"/>
            <a:r>
              <a:rPr lang="en-US" dirty="0"/>
              <a:t>That was a great experience for us while working on a dataset using AI and machine learning. The journey was started from selecting a suitable dataset and ends with a formal visualization using different models on it. We got quite satisfactory results on the dataset applying different algorithms. We have tried several ways to ensure the best results. Most importantly, we have learned several things along the way</a:t>
            </a:r>
          </a:p>
          <a:p>
            <a:pPr algn="just"/>
            <a:endParaRPr lang="en-US" dirty="0"/>
          </a:p>
        </p:txBody>
      </p:sp>
    </p:spTree>
    <p:extLst>
      <p:ext uri="{BB962C8B-B14F-4D97-AF65-F5344CB8AC3E}">
        <p14:creationId xmlns:p14="http://schemas.microsoft.com/office/powerpoint/2010/main" val="11894550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l="-5000" r="-5000"/>
          </a:stretch>
        </a:blip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C1245D-44C2-16FF-D10A-F3F8537DE191}"/>
              </a:ext>
            </a:extLst>
          </p:cNvPr>
          <p:cNvSpPr>
            <a:spLocks noGrp="1"/>
          </p:cNvSpPr>
          <p:nvPr>
            <p:ph type="title"/>
          </p:nvPr>
        </p:nvSpPr>
        <p:spPr>
          <a:xfrm>
            <a:off x="541316" y="2766218"/>
            <a:ext cx="4909458" cy="1325563"/>
          </a:xfrm>
        </p:spPr>
        <p:txBody>
          <a:bodyPr/>
          <a:lstStyle/>
          <a:p>
            <a:r>
              <a:rPr lang="en-US" dirty="0">
                <a:solidFill>
                  <a:schemeClr val="bg1"/>
                </a:solidFill>
                <a:latin typeface="Artifakt Element Heavy" panose="020B0B03050000020004" pitchFamily="34" charset="0"/>
                <a:ea typeface="Artifakt Element Heavy" panose="020B0B03050000020004" pitchFamily="34" charset="0"/>
              </a:rPr>
              <a:t>Thank You</a:t>
            </a:r>
          </a:p>
        </p:txBody>
      </p:sp>
    </p:spTree>
    <p:extLst>
      <p:ext uri="{BB962C8B-B14F-4D97-AF65-F5344CB8AC3E}">
        <p14:creationId xmlns:p14="http://schemas.microsoft.com/office/powerpoint/2010/main" val="3713514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9000" b="-9000"/>
          </a:stretch>
        </a:blip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45DF7B5A-4FA9-C03B-9C98-A7B7249ACFE1}"/>
              </a:ext>
            </a:extLst>
          </p:cNvPr>
          <p:cNvSpPr/>
          <p:nvPr/>
        </p:nvSpPr>
        <p:spPr>
          <a:xfrm>
            <a:off x="4160322" y="403760"/>
            <a:ext cx="3871356" cy="3871356"/>
          </a:xfrm>
          <a:prstGeom prst="ellipse">
            <a:avLst/>
          </a:prstGeom>
          <a:gradFill flip="none" rotWithShape="1">
            <a:gsLst>
              <a:gs pos="0">
                <a:schemeClr val="accent5">
                  <a:alpha val="0"/>
                  <a:lumMod val="70000"/>
                </a:schemeClr>
              </a:gs>
              <a:gs pos="46000">
                <a:schemeClr val="accent5">
                  <a:lumMod val="95000"/>
                  <a:lumOff val="5000"/>
                </a:schemeClr>
              </a:gs>
              <a:gs pos="100000">
                <a:schemeClr val="accent5">
                  <a:lumMod val="60000"/>
                </a:schemeClr>
              </a:gs>
            </a:gsLst>
            <a:path path="circle">
              <a:fillToRect l="50000" t="130000" r="50000" b="-3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u="sng" dirty="0">
                <a:latin typeface="Artifakt Element Heavy" panose="020B0B03050000020004" pitchFamily="34" charset="0"/>
                <a:ea typeface="Artifakt Element Heavy" panose="020B0B03050000020004" pitchFamily="34" charset="0"/>
              </a:rPr>
              <a:t>Project on AI</a:t>
            </a:r>
            <a:br>
              <a:rPr lang="en-US" sz="2800" b="1" dirty="0">
                <a:latin typeface="Artifakt Element Heavy" panose="020B0B03050000020004" pitchFamily="34" charset="0"/>
                <a:ea typeface="Artifakt Element Heavy" panose="020B0B03050000020004" pitchFamily="34" charset="0"/>
              </a:rPr>
            </a:br>
            <a:r>
              <a:rPr lang="en-US" sz="1600" b="1" dirty="0">
                <a:latin typeface="Artifakt Element Heavy" panose="020B0B03050000020004" pitchFamily="34" charset="0"/>
                <a:ea typeface="Artifakt Element Heavy" panose="020B0B03050000020004" pitchFamily="34" charset="0"/>
              </a:rPr>
              <a:t>Applying Machine Learning to learn Knowledge from</a:t>
            </a:r>
          </a:p>
          <a:p>
            <a:pPr algn="ctr"/>
            <a:r>
              <a:rPr lang="en-US" sz="2200" b="1" dirty="0">
                <a:latin typeface="Artifakt Element Heavy" panose="020B0B03050000020004" pitchFamily="34" charset="0"/>
                <a:ea typeface="Artifakt Element Heavy" panose="020B0B03050000020004" pitchFamily="34" charset="0"/>
              </a:rPr>
              <a:t>“Diamond Price Prediction Datasets”</a:t>
            </a:r>
          </a:p>
        </p:txBody>
      </p:sp>
    </p:spTree>
    <p:extLst>
      <p:ext uri="{BB962C8B-B14F-4D97-AF65-F5344CB8AC3E}">
        <p14:creationId xmlns:p14="http://schemas.microsoft.com/office/powerpoint/2010/main" val="799854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6000"/>
            <a:lum/>
          </a:blip>
          <a:srcRect/>
          <a:stretch>
            <a:fillRect t="-9000" b="-9000"/>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9FE46380-759E-30A8-15D2-1455F2A717BC}"/>
              </a:ext>
            </a:extLst>
          </p:cNvPr>
          <p:cNvSpPr txBox="1"/>
          <p:nvPr/>
        </p:nvSpPr>
        <p:spPr>
          <a:xfrm>
            <a:off x="400791" y="731123"/>
            <a:ext cx="6926284" cy="1384995"/>
          </a:xfrm>
          <a:prstGeom prst="rect">
            <a:avLst/>
          </a:prstGeom>
          <a:noFill/>
        </p:spPr>
        <p:txBody>
          <a:bodyPr wrap="square">
            <a:spAutoFit/>
          </a:bodyPr>
          <a:lstStyle/>
          <a:p>
            <a:pPr algn="ctr"/>
            <a:r>
              <a:rPr lang="en-US" sz="2800" dirty="0">
                <a:solidFill>
                  <a:schemeClr val="bg1"/>
                </a:solidFill>
                <a:latin typeface="Artifakt Element Heavy" panose="020B0B03050000020004" pitchFamily="34" charset="0"/>
                <a:ea typeface="Artifakt Element Heavy" panose="020B0B03050000020004" pitchFamily="34" charset="0"/>
              </a:rPr>
              <a:t>Submitted To: </a:t>
            </a:r>
            <a:r>
              <a:rPr lang="en-US" sz="2800" dirty="0" err="1">
                <a:solidFill>
                  <a:schemeClr val="bg1"/>
                </a:solidFill>
                <a:latin typeface="Artifakt Element Heavy" panose="020B0B03050000020004" pitchFamily="34" charset="0"/>
                <a:ea typeface="Artifakt Element Heavy" panose="020B0B03050000020004" pitchFamily="34" charset="0"/>
              </a:rPr>
              <a:t>Redwan</a:t>
            </a:r>
            <a:r>
              <a:rPr lang="en-US" sz="2800" dirty="0">
                <a:solidFill>
                  <a:schemeClr val="bg1"/>
                </a:solidFill>
                <a:latin typeface="Artifakt Element Heavy" panose="020B0B03050000020004" pitchFamily="34" charset="0"/>
                <a:ea typeface="Artifakt Element Heavy" panose="020B0B03050000020004" pitchFamily="34" charset="0"/>
              </a:rPr>
              <a:t> Ahmed </a:t>
            </a:r>
            <a:r>
              <a:rPr lang="en-US" sz="2800" dirty="0" err="1">
                <a:solidFill>
                  <a:schemeClr val="bg1"/>
                </a:solidFill>
                <a:latin typeface="Artifakt Element Heavy" panose="020B0B03050000020004" pitchFamily="34" charset="0"/>
                <a:ea typeface="Artifakt Element Heavy" panose="020B0B03050000020004" pitchFamily="34" charset="0"/>
              </a:rPr>
              <a:t>Rizvee</a:t>
            </a:r>
            <a:endParaRPr lang="en-US" sz="2800" dirty="0">
              <a:solidFill>
                <a:schemeClr val="bg1"/>
              </a:solidFill>
              <a:latin typeface="Artifakt Element Heavy" panose="020B0B03050000020004" pitchFamily="34" charset="0"/>
              <a:ea typeface="Artifakt Element Heavy" panose="020B0B03050000020004" pitchFamily="34" charset="0"/>
            </a:endParaRPr>
          </a:p>
          <a:p>
            <a:pPr algn="ctr"/>
            <a:r>
              <a:rPr lang="en-US" sz="2800" dirty="0">
                <a:solidFill>
                  <a:schemeClr val="bg1"/>
                </a:solidFill>
                <a:latin typeface="Artifakt Element Heavy" panose="020B0B03050000020004" pitchFamily="34" charset="0"/>
                <a:ea typeface="Artifakt Element Heavy" panose="020B0B03050000020004" pitchFamily="34" charset="0"/>
              </a:rPr>
              <a:t> Lecturer </a:t>
            </a:r>
          </a:p>
          <a:p>
            <a:pPr algn="ctr"/>
            <a:r>
              <a:rPr lang="en-US" sz="2800" dirty="0">
                <a:solidFill>
                  <a:schemeClr val="bg1"/>
                </a:solidFill>
                <a:latin typeface="Artifakt Element Heavy" panose="020B0B03050000020004" pitchFamily="34" charset="0"/>
                <a:ea typeface="Artifakt Element Heavy" panose="020B0B03050000020004" pitchFamily="34" charset="0"/>
              </a:rPr>
              <a:t>                    Department of CSE</a:t>
            </a:r>
          </a:p>
        </p:txBody>
      </p:sp>
      <p:sp>
        <p:nvSpPr>
          <p:cNvPr id="9" name="TextBox 8">
            <a:extLst>
              <a:ext uri="{FF2B5EF4-FFF2-40B4-BE49-F238E27FC236}">
                <a16:creationId xmlns:a16="http://schemas.microsoft.com/office/drawing/2014/main" id="{B9372458-FB63-D780-C8D7-14B90A8BAF84}"/>
              </a:ext>
            </a:extLst>
          </p:cNvPr>
          <p:cNvSpPr txBox="1"/>
          <p:nvPr/>
        </p:nvSpPr>
        <p:spPr>
          <a:xfrm>
            <a:off x="713837" y="3167390"/>
            <a:ext cx="6097978" cy="523220"/>
          </a:xfrm>
          <a:prstGeom prst="rect">
            <a:avLst/>
          </a:prstGeom>
          <a:noFill/>
        </p:spPr>
        <p:txBody>
          <a:bodyPr wrap="square">
            <a:spAutoFit/>
          </a:bodyPr>
          <a:lstStyle/>
          <a:p>
            <a:r>
              <a:rPr lang="en-US" sz="2800" dirty="0">
                <a:solidFill>
                  <a:schemeClr val="bg1"/>
                </a:solidFill>
                <a:latin typeface="Artifakt Element Heavy" panose="020B0B03050000020004" pitchFamily="34" charset="0"/>
                <a:ea typeface="Artifakt Element Heavy" panose="020B0B03050000020004" pitchFamily="34" charset="0"/>
              </a:rPr>
              <a:t>Submitted By: Group 2 </a:t>
            </a:r>
          </a:p>
        </p:txBody>
      </p:sp>
      <p:graphicFrame>
        <p:nvGraphicFramePr>
          <p:cNvPr id="10" name="Table 10">
            <a:extLst>
              <a:ext uri="{FF2B5EF4-FFF2-40B4-BE49-F238E27FC236}">
                <a16:creationId xmlns:a16="http://schemas.microsoft.com/office/drawing/2014/main" id="{E3A3BBD2-3572-9AD6-4299-B6289E923131}"/>
              </a:ext>
            </a:extLst>
          </p:cNvPr>
          <p:cNvGraphicFramePr>
            <a:graphicFrameLocks noGrp="1"/>
          </p:cNvGraphicFramePr>
          <p:nvPr>
            <p:extLst>
              <p:ext uri="{D42A27DB-BD31-4B8C-83A1-F6EECF244321}">
                <p14:modId xmlns:p14="http://schemas.microsoft.com/office/powerpoint/2010/main" val="4210145329"/>
              </p:ext>
            </p:extLst>
          </p:nvPr>
        </p:nvGraphicFramePr>
        <p:xfrm>
          <a:off x="713837" y="3843506"/>
          <a:ext cx="11220864" cy="2540238"/>
        </p:xfrm>
        <a:graphic>
          <a:graphicData uri="http://schemas.openxmlformats.org/drawingml/2006/table">
            <a:tbl>
              <a:tblPr firstRow="1" bandRow="1">
                <a:tableStyleId>{5C22544A-7EE6-4342-B048-85BDC9FD1C3A}</a:tableStyleId>
              </a:tblPr>
              <a:tblGrid>
                <a:gridCol w="5610432">
                  <a:extLst>
                    <a:ext uri="{9D8B030D-6E8A-4147-A177-3AD203B41FA5}">
                      <a16:colId xmlns:a16="http://schemas.microsoft.com/office/drawing/2014/main" val="3417893016"/>
                    </a:ext>
                  </a:extLst>
                </a:gridCol>
                <a:gridCol w="5610432">
                  <a:extLst>
                    <a:ext uri="{9D8B030D-6E8A-4147-A177-3AD203B41FA5}">
                      <a16:colId xmlns:a16="http://schemas.microsoft.com/office/drawing/2014/main" val="3814376377"/>
                    </a:ext>
                  </a:extLst>
                </a:gridCol>
              </a:tblGrid>
              <a:tr h="633386">
                <a:tc>
                  <a:txBody>
                    <a:bodyPr/>
                    <a:lstStyle/>
                    <a:p>
                      <a:pPr algn="ctr"/>
                      <a:r>
                        <a:rPr lang="en-US" dirty="0">
                          <a:latin typeface="Artifakt Element Heavy" panose="020B0B03050000020004" pitchFamily="34" charset="0"/>
                          <a:ea typeface="Artifakt Element Heavy" panose="020B0B03050000020004" pitchFamily="34" charset="0"/>
                        </a:rPr>
                        <a:t>Name</a:t>
                      </a:r>
                    </a:p>
                  </a:txBody>
                  <a:tcPr/>
                </a:tc>
                <a:tc>
                  <a:txBody>
                    <a:bodyPr/>
                    <a:lstStyle/>
                    <a:p>
                      <a:pPr algn="ctr"/>
                      <a:r>
                        <a:rPr lang="en-US" dirty="0">
                          <a:latin typeface="Artifakt Element Heavy" panose="020B0B03050000020004" pitchFamily="34" charset="0"/>
                          <a:ea typeface="Artifakt Element Heavy" panose="020B0B03050000020004" pitchFamily="34" charset="0"/>
                        </a:rPr>
                        <a:t>ID</a:t>
                      </a:r>
                    </a:p>
                  </a:txBody>
                  <a:tcPr/>
                </a:tc>
                <a:extLst>
                  <a:ext uri="{0D108BD9-81ED-4DB2-BD59-A6C34878D82A}">
                    <a16:rowId xmlns:a16="http://schemas.microsoft.com/office/drawing/2014/main" val="440241640"/>
                  </a:ext>
                </a:extLst>
              </a:tr>
              <a:tr h="633386">
                <a:tc>
                  <a:txBody>
                    <a:bodyPr/>
                    <a:lstStyle/>
                    <a:p>
                      <a:pPr algn="ctr"/>
                      <a:r>
                        <a:rPr lang="en-US" dirty="0" err="1">
                          <a:latin typeface="Bahnschrift SemiBold SemiConden" panose="020B0502040204020203" pitchFamily="34" charset="0"/>
                        </a:rPr>
                        <a:t>Ratul</a:t>
                      </a:r>
                      <a:r>
                        <a:rPr lang="en-US" dirty="0">
                          <a:latin typeface="Bahnschrift SemiBold SemiConden" panose="020B0502040204020203" pitchFamily="34" charset="0"/>
                        </a:rPr>
                        <a:t> </a:t>
                      </a:r>
                      <a:r>
                        <a:rPr lang="en-US" dirty="0" err="1">
                          <a:latin typeface="Bahnschrift SemiBold SemiConden" panose="020B0502040204020203" pitchFamily="34" charset="0"/>
                        </a:rPr>
                        <a:t>Saha</a:t>
                      </a:r>
                      <a:endParaRPr lang="en-US" dirty="0">
                        <a:latin typeface="Bahnschrift SemiBold SemiConden" panose="020B0502040204020203" pitchFamily="34" charset="0"/>
                      </a:endParaRPr>
                    </a:p>
                  </a:txBody>
                  <a:tcPr/>
                </a:tc>
                <a:tc>
                  <a:txBody>
                    <a:bodyPr/>
                    <a:lstStyle/>
                    <a:p>
                      <a:pPr algn="ctr"/>
                      <a:r>
                        <a:rPr lang="en-US" dirty="0">
                          <a:latin typeface="Bahnschrift SemiBold SemiConden" panose="020B0502040204020203" pitchFamily="34" charset="0"/>
                        </a:rPr>
                        <a:t>2020-1-60-036</a:t>
                      </a:r>
                    </a:p>
                  </a:txBody>
                  <a:tcPr/>
                </a:tc>
                <a:extLst>
                  <a:ext uri="{0D108BD9-81ED-4DB2-BD59-A6C34878D82A}">
                    <a16:rowId xmlns:a16="http://schemas.microsoft.com/office/drawing/2014/main" val="3725696691"/>
                  </a:ext>
                </a:extLst>
              </a:tr>
              <a:tr h="633386">
                <a:tc>
                  <a:txBody>
                    <a:bodyPr/>
                    <a:lstStyle/>
                    <a:p>
                      <a:pPr algn="ctr"/>
                      <a:r>
                        <a:rPr lang="en-US" dirty="0">
                          <a:latin typeface="Bahnschrift SemiBold SemiConden" panose="020B0502040204020203" pitchFamily="34" charset="0"/>
                        </a:rPr>
                        <a:t>Md. Sultan </a:t>
                      </a:r>
                      <a:r>
                        <a:rPr lang="en-US" dirty="0" err="1">
                          <a:latin typeface="Bahnschrift SemiBold SemiConden" panose="020B0502040204020203" pitchFamily="34" charset="0"/>
                        </a:rPr>
                        <a:t>Moheuddin</a:t>
                      </a:r>
                      <a:endParaRPr lang="en-US" dirty="0">
                        <a:latin typeface="Bahnschrift SemiBold SemiConden" panose="020B0502040204020203" pitchFamily="34" charset="0"/>
                      </a:endParaRPr>
                    </a:p>
                  </a:txBody>
                  <a:tcPr/>
                </a:tc>
                <a:tc>
                  <a:txBody>
                    <a:bodyPr/>
                    <a:lstStyle/>
                    <a:p>
                      <a:pPr algn="ctr"/>
                      <a:r>
                        <a:rPr lang="en-US" dirty="0">
                          <a:latin typeface="Bahnschrift SemiBold SemiConden" panose="020B0502040204020203" pitchFamily="34" charset="0"/>
                        </a:rPr>
                        <a:t>2020-1-60-043</a:t>
                      </a:r>
                    </a:p>
                  </a:txBody>
                  <a:tcPr/>
                </a:tc>
                <a:extLst>
                  <a:ext uri="{0D108BD9-81ED-4DB2-BD59-A6C34878D82A}">
                    <a16:rowId xmlns:a16="http://schemas.microsoft.com/office/drawing/2014/main" val="1621224761"/>
                  </a:ext>
                </a:extLst>
              </a:tr>
              <a:tr h="63338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latin typeface="Bahnschrift SemiBold SemiConden" panose="020B0502040204020203" pitchFamily="34" charset="0"/>
                        </a:rPr>
                        <a:t>Mahmuda</a:t>
                      </a:r>
                      <a:r>
                        <a:rPr lang="en-US" dirty="0">
                          <a:latin typeface="Bahnschrift SemiBold SemiConden" panose="020B0502040204020203" pitchFamily="34" charset="0"/>
                        </a:rPr>
                        <a:t> Islam </a:t>
                      </a:r>
                      <a:r>
                        <a:rPr lang="en-US" dirty="0" err="1">
                          <a:latin typeface="Bahnschrift SemiBold SemiConden" panose="020B0502040204020203" pitchFamily="34" charset="0"/>
                        </a:rPr>
                        <a:t>Rodela</a:t>
                      </a:r>
                      <a:endParaRPr lang="en-US" dirty="0">
                        <a:latin typeface="Bahnschrift SemiBold SemiConden" panose="020B0502040204020203" pitchFamily="34" charset="0"/>
                      </a:endParaRPr>
                    </a:p>
                    <a:p>
                      <a:pPr algn="ctr"/>
                      <a:endParaRPr lang="en-US" dirty="0">
                        <a:latin typeface="Bahnschrift SemiBold SemiConden" panose="020B0502040204020203" pitchFamily="34" charset="0"/>
                      </a:endParaRPr>
                    </a:p>
                  </a:txBody>
                  <a:tcPr/>
                </a:tc>
                <a:tc>
                  <a:txBody>
                    <a:bodyPr/>
                    <a:lstStyle/>
                    <a:p>
                      <a:pPr algn="ctr"/>
                      <a:r>
                        <a:rPr lang="en-US" dirty="0">
                          <a:latin typeface="Bahnschrift SemiBold SemiConden" panose="020B0502040204020203" pitchFamily="34" charset="0"/>
                        </a:rPr>
                        <a:t>2020-2-60-038</a:t>
                      </a:r>
                    </a:p>
                  </a:txBody>
                  <a:tcPr/>
                </a:tc>
                <a:extLst>
                  <a:ext uri="{0D108BD9-81ED-4DB2-BD59-A6C34878D82A}">
                    <a16:rowId xmlns:a16="http://schemas.microsoft.com/office/drawing/2014/main" val="2456911901"/>
                  </a:ext>
                </a:extLst>
              </a:tr>
            </a:tbl>
          </a:graphicData>
        </a:graphic>
      </p:graphicFrame>
    </p:spTree>
    <p:extLst>
      <p:ext uri="{BB962C8B-B14F-4D97-AF65-F5344CB8AC3E}">
        <p14:creationId xmlns:p14="http://schemas.microsoft.com/office/powerpoint/2010/main" val="648036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6D8C1-24F1-3AAB-3C81-4114A9C155EB}"/>
              </a:ext>
            </a:extLst>
          </p:cNvPr>
          <p:cNvSpPr>
            <a:spLocks noGrp="1"/>
          </p:cNvSpPr>
          <p:nvPr>
            <p:ph type="title"/>
          </p:nvPr>
        </p:nvSpPr>
        <p:spPr>
          <a:xfrm>
            <a:off x="838200" y="149666"/>
            <a:ext cx="10515600" cy="1325563"/>
          </a:xfrm>
        </p:spPr>
        <p:txBody>
          <a:bodyPr/>
          <a:lstStyle/>
          <a:p>
            <a:pPr algn="ctr"/>
            <a:r>
              <a:rPr lang="en-US" dirty="0"/>
              <a:t>Problem Description</a:t>
            </a:r>
          </a:p>
        </p:txBody>
      </p:sp>
      <p:sp>
        <p:nvSpPr>
          <p:cNvPr id="3" name="Content Placeholder 2">
            <a:extLst>
              <a:ext uri="{FF2B5EF4-FFF2-40B4-BE49-F238E27FC236}">
                <a16:creationId xmlns:a16="http://schemas.microsoft.com/office/drawing/2014/main" id="{77905F3F-E074-B6AC-0B54-9F866CEC591C}"/>
              </a:ext>
            </a:extLst>
          </p:cNvPr>
          <p:cNvSpPr>
            <a:spLocks noGrp="1"/>
          </p:cNvSpPr>
          <p:nvPr>
            <p:ph idx="1"/>
          </p:nvPr>
        </p:nvSpPr>
        <p:spPr>
          <a:xfrm>
            <a:off x="838200" y="2337768"/>
            <a:ext cx="10668990" cy="1771094"/>
          </a:xfrm>
        </p:spPr>
        <p:txBody>
          <a:bodyPr>
            <a:normAutofit/>
          </a:bodyPr>
          <a:lstStyle/>
          <a:p>
            <a:pPr algn="just"/>
            <a:r>
              <a:rPr lang="en-US" sz="2000" b="0" i="0" u="none" strike="noStrike" dirty="0">
                <a:solidFill>
                  <a:srgbClr val="000000"/>
                </a:solidFill>
                <a:effectLst/>
                <a:latin typeface="Arial" panose="020B0604020202020204" pitchFamily="34" charset="0"/>
              </a:rPr>
              <a:t>We took a dataset named “Diamonds” from Kaggle to predict the price of a diamond based on other descriptions in the dataset column. We have a total of 10 columns and more than 50 thousand rows. Then we processed the dataset to apply machine learning models to it. We tested the model using three different models and showed the outputs.</a:t>
            </a:r>
            <a:endParaRPr lang="en-US" sz="2000" dirty="0"/>
          </a:p>
        </p:txBody>
      </p:sp>
    </p:spTree>
    <p:extLst>
      <p:ext uri="{BB962C8B-B14F-4D97-AF65-F5344CB8AC3E}">
        <p14:creationId xmlns:p14="http://schemas.microsoft.com/office/powerpoint/2010/main" val="4287741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13E4A-FD41-84E6-6105-B81B38E6A208}"/>
              </a:ext>
            </a:extLst>
          </p:cNvPr>
          <p:cNvSpPr>
            <a:spLocks noGrp="1"/>
          </p:cNvSpPr>
          <p:nvPr>
            <p:ph type="title"/>
          </p:nvPr>
        </p:nvSpPr>
        <p:spPr>
          <a:xfrm>
            <a:off x="838200" y="222289"/>
            <a:ext cx="10515600" cy="1325563"/>
          </a:xfrm>
        </p:spPr>
        <p:txBody>
          <a:bodyPr/>
          <a:lstStyle/>
          <a:p>
            <a:pPr algn="ctr"/>
            <a:r>
              <a:rPr lang="en-US" dirty="0"/>
              <a:t>Abstract</a:t>
            </a:r>
          </a:p>
        </p:txBody>
      </p:sp>
      <p:sp>
        <p:nvSpPr>
          <p:cNvPr id="3" name="Content Placeholder 2">
            <a:extLst>
              <a:ext uri="{FF2B5EF4-FFF2-40B4-BE49-F238E27FC236}">
                <a16:creationId xmlns:a16="http://schemas.microsoft.com/office/drawing/2014/main" id="{0B0AF6B6-8BBD-CFFF-A2C7-480598AACCA8}"/>
              </a:ext>
            </a:extLst>
          </p:cNvPr>
          <p:cNvSpPr>
            <a:spLocks noGrp="1"/>
          </p:cNvSpPr>
          <p:nvPr>
            <p:ph idx="1"/>
          </p:nvPr>
        </p:nvSpPr>
        <p:spPr>
          <a:xfrm>
            <a:off x="838200" y="2464057"/>
            <a:ext cx="10906496" cy="1325563"/>
          </a:xfrm>
        </p:spPr>
        <p:txBody>
          <a:bodyPr/>
          <a:lstStyle/>
          <a:p>
            <a:pPr algn="just"/>
            <a:r>
              <a:rPr lang="en-US" sz="1800" b="0" i="0" u="none" strike="noStrike" dirty="0">
                <a:solidFill>
                  <a:srgbClr val="000000"/>
                </a:solidFill>
                <a:effectLst/>
                <a:latin typeface="Arial" panose="020B0604020202020204" pitchFamily="34" charset="0"/>
              </a:rPr>
              <a:t>The project is to develop a model to analyze a dataset based on some model of machine learning. To get good results from the dataset, we need to modify data by considering data preprocessing, feature selection, choosing classification algorithms, and analyzing their performance.</a:t>
            </a:r>
            <a:endParaRPr lang="en-US" dirty="0"/>
          </a:p>
        </p:txBody>
      </p:sp>
    </p:spTree>
    <p:extLst>
      <p:ext uri="{BB962C8B-B14F-4D97-AF65-F5344CB8AC3E}">
        <p14:creationId xmlns:p14="http://schemas.microsoft.com/office/powerpoint/2010/main" val="3823532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6ADF6-F839-5C68-301C-7B404D74B8C5}"/>
              </a:ext>
            </a:extLst>
          </p:cNvPr>
          <p:cNvSpPr>
            <a:spLocks noGrp="1"/>
          </p:cNvSpPr>
          <p:nvPr>
            <p:ph type="title"/>
          </p:nvPr>
        </p:nvSpPr>
        <p:spPr>
          <a:xfrm>
            <a:off x="762001" y="803325"/>
            <a:ext cx="5314536" cy="1325563"/>
          </a:xfrm>
        </p:spPr>
        <p:txBody>
          <a:bodyPr>
            <a:normAutofit/>
          </a:bodyPr>
          <a:lstStyle/>
          <a:p>
            <a:r>
              <a:rPr lang="en-US" b="0" i="0" u="none" strike="noStrike">
                <a:effectLst/>
                <a:latin typeface="Calibri Light (Headings)"/>
              </a:rPr>
              <a:t>Data Pre-Processing</a:t>
            </a:r>
            <a:br>
              <a:rPr lang="en-US" b="0" i="0" u="none" strike="noStrike">
                <a:effectLst/>
                <a:latin typeface="Calibri Light (Headings)"/>
              </a:rPr>
            </a:br>
            <a:r>
              <a:rPr lang="en-US" b="0" i="0" u="none" strike="noStrike">
                <a:effectLst/>
                <a:latin typeface="Calibri Light (Headings)"/>
              </a:rPr>
              <a:t>(</a:t>
            </a:r>
            <a:r>
              <a:rPr lang="en-US" b="0" i="0" u="none" strike="noStrike" err="1">
                <a:effectLst/>
                <a:latin typeface="Calibri Light (Headings)"/>
              </a:rPr>
              <a:t>Scatter_plot</a:t>
            </a:r>
            <a:r>
              <a:rPr lang="en-US" b="0" i="0" u="none" strike="noStrike">
                <a:effectLst/>
                <a:latin typeface="Calibri Light (Headings)"/>
              </a:rPr>
              <a:t>)</a:t>
            </a:r>
            <a:endParaRPr lang="en-US">
              <a:latin typeface="Calibri Light (Headings)"/>
            </a:endParaRPr>
          </a:p>
        </p:txBody>
      </p:sp>
      <p:sp>
        <p:nvSpPr>
          <p:cNvPr id="1030" name="Content Placeholder 1029">
            <a:extLst>
              <a:ext uri="{FF2B5EF4-FFF2-40B4-BE49-F238E27FC236}">
                <a16:creationId xmlns:a16="http://schemas.microsoft.com/office/drawing/2014/main" id="{F478C6DE-945F-FA1A-E4D5-44270CB71AD5}"/>
              </a:ext>
            </a:extLst>
          </p:cNvPr>
          <p:cNvSpPr>
            <a:spLocks noGrp="1"/>
          </p:cNvSpPr>
          <p:nvPr>
            <p:ph idx="1"/>
          </p:nvPr>
        </p:nvSpPr>
        <p:spPr>
          <a:xfrm>
            <a:off x="761994" y="2462350"/>
            <a:ext cx="5314543" cy="3375920"/>
          </a:xfrm>
        </p:spPr>
        <p:txBody>
          <a:bodyPr anchor="t">
            <a:normAutofit/>
          </a:bodyPr>
          <a:lstStyle/>
          <a:p>
            <a:r>
              <a:rPr lang="en-US" sz="1800" b="0" i="0" u="none" strike="noStrike">
                <a:effectLst/>
                <a:latin typeface="Arial" panose="020B0604020202020204" pitchFamily="34" charset="0"/>
              </a:rPr>
              <a:t>Though there were no null values, some of the values were 0(zero). So, firstly we replaced those values with “null”.</a:t>
            </a:r>
          </a:p>
          <a:p>
            <a:pPr marL="0" indent="0">
              <a:buNone/>
            </a:pPr>
            <a:endParaRPr lang="en-US" sz="1800" b="0" i="0" u="none" strike="noStrike">
              <a:effectLst/>
              <a:latin typeface="Arial" panose="020B0604020202020204" pitchFamily="34" charset="0"/>
            </a:endParaRPr>
          </a:p>
          <a:p>
            <a:r>
              <a:rPr lang="en-US" sz="1800" b="0" i="0" u="none" strike="noStrike">
                <a:effectLst/>
                <a:latin typeface="Arial" panose="020B0604020202020204" pitchFamily="34" charset="0"/>
              </a:rPr>
              <a:t>We found a huge number of outliers and dropped them from the dataset</a:t>
            </a:r>
            <a:endParaRPr lang="en-US" sz="1800"/>
          </a:p>
        </p:txBody>
      </p:sp>
      <p:sp>
        <p:nvSpPr>
          <p:cNvPr id="1040" name="Freeform: Shape 1039">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B7B0FC71-4432-6203-67EB-AEA2495701C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766" b="-2"/>
          <a:stretch/>
        </p:blipFill>
        <p:spPr bwMode="auto">
          <a:xfrm>
            <a:off x="6666460" y="90661"/>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352590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33" name="Rectangle 1032">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E1AE89-DE0E-759B-576A-EB32B7E6FCEA}"/>
              </a:ext>
            </a:extLst>
          </p:cNvPr>
          <p:cNvSpPr>
            <a:spLocks noGrp="1"/>
          </p:cNvSpPr>
          <p:nvPr>
            <p:ph type="title"/>
          </p:nvPr>
        </p:nvSpPr>
        <p:spPr>
          <a:xfrm>
            <a:off x="594360" y="640263"/>
            <a:ext cx="3822192" cy="1344975"/>
          </a:xfrm>
        </p:spPr>
        <p:txBody>
          <a:bodyPr>
            <a:normAutofit/>
          </a:bodyPr>
          <a:lstStyle/>
          <a:p>
            <a:r>
              <a:rPr lang="en-US" sz="3600" b="0" i="0" u="none" strike="noStrike" dirty="0">
                <a:solidFill>
                  <a:schemeClr val="bg1"/>
                </a:solidFill>
                <a:effectLst/>
                <a:latin typeface="Calibri Light (Headings)"/>
              </a:rPr>
              <a:t>Data Pre-Processing</a:t>
            </a:r>
            <a:br>
              <a:rPr lang="en-US" sz="3600" b="0" i="0" u="none" strike="noStrike" dirty="0">
                <a:solidFill>
                  <a:schemeClr val="bg1"/>
                </a:solidFill>
                <a:effectLst/>
                <a:latin typeface="Calibri Light (Headings)"/>
              </a:rPr>
            </a:br>
            <a:r>
              <a:rPr lang="en-US" sz="3600" b="0" i="0" u="none" strike="noStrike" dirty="0">
                <a:solidFill>
                  <a:schemeClr val="bg1"/>
                </a:solidFill>
                <a:effectLst/>
                <a:latin typeface="Calibri Light (Headings)"/>
              </a:rPr>
              <a:t>(</a:t>
            </a:r>
            <a:r>
              <a:rPr lang="en-US" sz="3600" b="0" i="0" u="none" strike="noStrike" dirty="0" err="1">
                <a:solidFill>
                  <a:schemeClr val="bg1"/>
                </a:solidFill>
                <a:effectLst/>
                <a:latin typeface="Calibri Light (Headings)"/>
              </a:rPr>
              <a:t>Box_plot</a:t>
            </a:r>
            <a:r>
              <a:rPr lang="en-US" sz="3600" b="0" i="0" u="none" strike="noStrike" dirty="0">
                <a:solidFill>
                  <a:schemeClr val="bg1"/>
                </a:solidFill>
                <a:effectLst/>
                <a:latin typeface="Calibri Light (Headings)"/>
              </a:rPr>
              <a:t>)</a:t>
            </a:r>
            <a:endParaRPr lang="en-US" sz="3600" dirty="0">
              <a:solidFill>
                <a:schemeClr val="bg1"/>
              </a:solidFill>
            </a:endParaRPr>
          </a:p>
        </p:txBody>
      </p:sp>
      <p:cxnSp>
        <p:nvCxnSpPr>
          <p:cNvPr id="1035" name="Straight Connector 1034">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1030" name="Content Placeholder 1029">
            <a:extLst>
              <a:ext uri="{FF2B5EF4-FFF2-40B4-BE49-F238E27FC236}">
                <a16:creationId xmlns:a16="http://schemas.microsoft.com/office/drawing/2014/main" id="{E526C1DF-F643-F39B-16C4-9A4927A84B0C}"/>
              </a:ext>
            </a:extLst>
          </p:cNvPr>
          <p:cNvSpPr>
            <a:spLocks noGrp="1"/>
          </p:cNvSpPr>
          <p:nvPr>
            <p:ph idx="1"/>
          </p:nvPr>
        </p:nvSpPr>
        <p:spPr>
          <a:xfrm>
            <a:off x="593610" y="2121763"/>
            <a:ext cx="3822192" cy="3773010"/>
          </a:xfrm>
        </p:spPr>
        <p:txBody>
          <a:bodyPr>
            <a:normAutofit/>
          </a:bodyPr>
          <a:lstStyle/>
          <a:p>
            <a:r>
              <a:rPr lang="en-US" sz="1800" b="0" i="0" u="none" strike="noStrike" dirty="0">
                <a:solidFill>
                  <a:schemeClr val="bg1"/>
                </a:solidFill>
                <a:effectLst/>
                <a:latin typeface="Arial" panose="020B0604020202020204" pitchFamily="34" charset="0"/>
              </a:rPr>
              <a:t>Then we found some null values from the columns (carat, price and depth) and replaced them with mean and median.</a:t>
            </a:r>
          </a:p>
          <a:p>
            <a:r>
              <a:rPr lang="en-US" sz="1800" b="0" i="0" u="none" strike="noStrike" dirty="0">
                <a:solidFill>
                  <a:schemeClr val="bg1"/>
                </a:solidFill>
                <a:effectLst/>
                <a:latin typeface="Arial" panose="020B0604020202020204" pitchFamily="34" charset="0"/>
              </a:rPr>
              <a:t>We saw, the distributions are quite normal, but the price is a little bit biased. So, we replaced null values of price by median and the rest two are replaced by mean value. </a:t>
            </a:r>
            <a:endParaRPr lang="en-US" sz="2000" dirty="0">
              <a:solidFill>
                <a:schemeClr val="bg1"/>
              </a:solidFill>
            </a:endParaRPr>
          </a:p>
        </p:txBody>
      </p:sp>
      <p:pic>
        <p:nvPicPr>
          <p:cNvPr id="1026" name="Picture 2">
            <a:extLst>
              <a:ext uri="{FF2B5EF4-FFF2-40B4-BE49-F238E27FC236}">
                <a16:creationId xmlns:a16="http://schemas.microsoft.com/office/drawing/2014/main" id="{45B8682B-18F7-7D68-6F0A-646A981C96B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927866" y="934176"/>
            <a:ext cx="7113508" cy="46059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589925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680AD6-787D-BBD9-F0D6-3CF708FC45B1}"/>
              </a:ext>
            </a:extLst>
          </p:cNvPr>
          <p:cNvSpPr>
            <a:spLocks noGrp="1"/>
          </p:cNvSpPr>
          <p:nvPr>
            <p:ph type="title"/>
          </p:nvPr>
        </p:nvSpPr>
        <p:spPr>
          <a:xfrm>
            <a:off x="594360" y="640263"/>
            <a:ext cx="3822192" cy="1344975"/>
          </a:xfrm>
        </p:spPr>
        <p:txBody>
          <a:bodyPr>
            <a:normAutofit/>
          </a:bodyPr>
          <a:lstStyle/>
          <a:p>
            <a:r>
              <a:rPr lang="en-US" sz="3600" b="0" i="0" u="none" strike="noStrike" dirty="0">
                <a:solidFill>
                  <a:schemeClr val="bg1"/>
                </a:solidFill>
                <a:effectLst/>
                <a:latin typeface="Calibri Light (Headings)"/>
              </a:rPr>
              <a:t>Data Pre-Processing</a:t>
            </a:r>
            <a:br>
              <a:rPr lang="en-US" sz="3600" b="0" i="0" u="none" strike="noStrike" dirty="0">
                <a:solidFill>
                  <a:schemeClr val="bg1"/>
                </a:solidFill>
                <a:effectLst/>
                <a:latin typeface="Calibri Light (Headings)"/>
              </a:rPr>
            </a:br>
            <a:r>
              <a:rPr lang="en-US" sz="3600" b="0" i="0" u="none" strike="noStrike" dirty="0">
                <a:solidFill>
                  <a:schemeClr val="bg1"/>
                </a:solidFill>
                <a:effectLst/>
                <a:latin typeface="Calibri Light (Headings)"/>
              </a:rPr>
              <a:t>(</a:t>
            </a:r>
            <a:r>
              <a:rPr lang="en-US" sz="3600" b="0" i="0" u="none" strike="noStrike" dirty="0" err="1">
                <a:solidFill>
                  <a:schemeClr val="bg1"/>
                </a:solidFill>
                <a:effectLst/>
                <a:latin typeface="Calibri Light (Headings)"/>
              </a:rPr>
              <a:t>Transform_value</a:t>
            </a:r>
            <a:r>
              <a:rPr lang="en-US" sz="3600" b="0" i="0" u="none" strike="noStrike" dirty="0">
                <a:solidFill>
                  <a:schemeClr val="bg1"/>
                </a:solidFill>
                <a:effectLst/>
                <a:latin typeface="Calibri Light (Headings)"/>
              </a:rPr>
              <a:t>)</a:t>
            </a:r>
            <a:endParaRPr lang="en-US" sz="3600" dirty="0">
              <a:solidFill>
                <a:schemeClr val="bg1"/>
              </a:solidFill>
            </a:endParaRPr>
          </a:p>
        </p:txBody>
      </p:sp>
      <p:cxnSp>
        <p:nvCxnSpPr>
          <p:cNvPr id="14" name="Straight Connector 13">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87C5CD71-6960-CC24-0E20-09956F638D56}"/>
              </a:ext>
            </a:extLst>
          </p:cNvPr>
          <p:cNvSpPr>
            <a:spLocks noGrp="1"/>
          </p:cNvSpPr>
          <p:nvPr>
            <p:ph idx="1"/>
          </p:nvPr>
        </p:nvSpPr>
        <p:spPr>
          <a:xfrm>
            <a:off x="593610" y="2121763"/>
            <a:ext cx="3822192" cy="3773010"/>
          </a:xfrm>
        </p:spPr>
        <p:txBody>
          <a:bodyPr>
            <a:normAutofit/>
          </a:bodyPr>
          <a:lstStyle/>
          <a:p>
            <a:r>
              <a:rPr lang="en-US" sz="1800" b="0" i="0" u="none" strike="noStrike" dirty="0">
                <a:solidFill>
                  <a:schemeClr val="bg1"/>
                </a:solidFill>
                <a:effectLst/>
                <a:latin typeface="Arial" panose="020B0604020202020204" pitchFamily="34" charset="0"/>
              </a:rPr>
              <a:t>We transformed them to numeric values by replacing them with </a:t>
            </a:r>
            <a:r>
              <a:rPr lang="en-US" sz="1800" b="0" i="0" u="none" strike="noStrike" dirty="0" err="1">
                <a:solidFill>
                  <a:schemeClr val="bg1"/>
                </a:solidFill>
                <a:effectLst/>
                <a:latin typeface="Arial" panose="020B0604020202020204" pitchFamily="34" charset="0"/>
              </a:rPr>
              <a:t>data.replace</a:t>
            </a:r>
            <a:r>
              <a:rPr lang="en-US" sz="1800" b="0" i="0" u="none" strike="noStrike" dirty="0">
                <a:solidFill>
                  <a:schemeClr val="bg1"/>
                </a:solidFill>
                <a:effectLst/>
                <a:latin typeface="Arial" panose="020B0604020202020204" pitchFamily="34" charset="0"/>
              </a:rPr>
              <a:t>({:}) function.</a:t>
            </a:r>
            <a:endParaRPr lang="en-US" sz="2000" dirty="0">
              <a:solidFill>
                <a:schemeClr val="bg1"/>
              </a:solidFill>
            </a:endParaRPr>
          </a:p>
        </p:txBody>
      </p:sp>
      <p:pic>
        <p:nvPicPr>
          <p:cNvPr id="5" name="Content Placeholder 4" descr="Calendar&#10;&#10;Description automatically generated">
            <a:extLst>
              <a:ext uri="{FF2B5EF4-FFF2-40B4-BE49-F238E27FC236}">
                <a16:creationId xmlns:a16="http://schemas.microsoft.com/office/drawing/2014/main" id="{5566E5E1-87CF-113A-3EEE-59F2C5FA2D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0716" y="1603163"/>
            <a:ext cx="6596652" cy="3496225"/>
          </a:xfrm>
          <a:prstGeom prst="rect">
            <a:avLst/>
          </a:prstGeom>
        </p:spPr>
      </p:pic>
    </p:spTree>
    <p:extLst>
      <p:ext uri="{BB962C8B-B14F-4D97-AF65-F5344CB8AC3E}">
        <p14:creationId xmlns:p14="http://schemas.microsoft.com/office/powerpoint/2010/main" val="3968815264"/>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680AD6-787D-BBD9-F0D6-3CF708FC45B1}"/>
              </a:ext>
            </a:extLst>
          </p:cNvPr>
          <p:cNvSpPr>
            <a:spLocks noGrp="1"/>
          </p:cNvSpPr>
          <p:nvPr>
            <p:ph type="title"/>
          </p:nvPr>
        </p:nvSpPr>
        <p:spPr>
          <a:xfrm>
            <a:off x="594360" y="640263"/>
            <a:ext cx="3822192" cy="1344975"/>
          </a:xfrm>
        </p:spPr>
        <p:txBody>
          <a:bodyPr>
            <a:normAutofit/>
          </a:bodyPr>
          <a:lstStyle/>
          <a:p>
            <a:r>
              <a:rPr lang="en-US" sz="3600" dirty="0">
                <a:solidFill>
                  <a:schemeClr val="bg1"/>
                </a:solidFill>
                <a:latin typeface="Arial" panose="020B0604020202020204" pitchFamily="34" charset="0"/>
              </a:rPr>
              <a:t>C</a:t>
            </a:r>
            <a:r>
              <a:rPr lang="en-US" sz="3600" b="0" i="0" u="none" strike="noStrike" dirty="0">
                <a:solidFill>
                  <a:schemeClr val="bg1"/>
                </a:solidFill>
                <a:effectLst/>
                <a:latin typeface="Arial" panose="020B0604020202020204" pitchFamily="34" charset="0"/>
              </a:rPr>
              <a:t>orrelation </a:t>
            </a:r>
            <a:r>
              <a:rPr lang="en-US" sz="3600" dirty="0">
                <a:solidFill>
                  <a:schemeClr val="bg1"/>
                </a:solidFill>
                <a:latin typeface="Arial" panose="020B0604020202020204" pitchFamily="34" charset="0"/>
              </a:rPr>
              <a:t>M</a:t>
            </a:r>
            <a:r>
              <a:rPr lang="en-US" sz="3600" b="0" i="0" u="none" strike="noStrike" dirty="0">
                <a:solidFill>
                  <a:schemeClr val="bg1"/>
                </a:solidFill>
                <a:effectLst/>
                <a:latin typeface="Arial" panose="020B0604020202020204" pitchFamily="34" charset="0"/>
              </a:rPr>
              <a:t>atrix</a:t>
            </a:r>
            <a:endParaRPr lang="en-US" sz="3600" dirty="0">
              <a:solidFill>
                <a:schemeClr val="bg1"/>
              </a:solidFill>
            </a:endParaRPr>
          </a:p>
        </p:txBody>
      </p:sp>
      <p:cxnSp>
        <p:nvCxnSpPr>
          <p:cNvPr id="14" name="Straight Connector 13">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87C5CD71-6960-CC24-0E20-09956F638D56}"/>
              </a:ext>
            </a:extLst>
          </p:cNvPr>
          <p:cNvSpPr>
            <a:spLocks noGrp="1"/>
          </p:cNvSpPr>
          <p:nvPr>
            <p:ph idx="1"/>
          </p:nvPr>
        </p:nvSpPr>
        <p:spPr>
          <a:xfrm>
            <a:off x="593610" y="2121763"/>
            <a:ext cx="3822192" cy="3773010"/>
          </a:xfrm>
        </p:spPr>
        <p:txBody>
          <a:bodyPr>
            <a:normAutofit/>
          </a:bodyPr>
          <a:lstStyle/>
          <a:p>
            <a:r>
              <a:rPr lang="en-US" sz="1800" dirty="0">
                <a:solidFill>
                  <a:schemeClr val="bg1"/>
                </a:solidFill>
                <a:latin typeface="Arial" panose="020B0604020202020204" pitchFamily="34" charset="0"/>
              </a:rPr>
              <a:t>W</a:t>
            </a:r>
            <a:r>
              <a:rPr lang="en-US" sz="1800" b="0" i="0" u="none" strike="noStrike" dirty="0">
                <a:solidFill>
                  <a:schemeClr val="bg1"/>
                </a:solidFill>
                <a:effectLst/>
                <a:latin typeface="Arial" panose="020B0604020202020204" pitchFamily="34" charset="0"/>
              </a:rPr>
              <a:t>e can see that there is a good relationship between price and other columns, we can say, our data pre-processing or cleaning is almost done. It is now ready to split in test and train cases.</a:t>
            </a:r>
            <a:endParaRPr lang="en-US" sz="2000" dirty="0">
              <a:solidFill>
                <a:schemeClr val="bg1"/>
              </a:solidFill>
            </a:endParaRPr>
          </a:p>
        </p:txBody>
      </p:sp>
      <p:pic>
        <p:nvPicPr>
          <p:cNvPr id="3074" name="Picture 2">
            <a:extLst>
              <a:ext uri="{FF2B5EF4-FFF2-40B4-BE49-F238E27FC236}">
                <a16:creationId xmlns:a16="http://schemas.microsoft.com/office/drawing/2014/main" id="{53C5AA79-A849-11F4-4717-C0CA0A19F4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82064" y="658961"/>
            <a:ext cx="6373552" cy="5235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0040082"/>
      </p:ext>
    </p:extLst>
  </p:cSld>
  <p:clrMapOvr>
    <a:overrideClrMapping bg1="dk1" tx1="lt1" bg2="dk2" tx2="lt2" accent1="accent1" accent2="accent2" accent3="accent3" accent4="accent4" accent5="accent5" accent6="accent6" hlink="hlink" folHlink="folHlink"/>
  </p:clrMapOvr>
</p:sld>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ividend">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3.xml><?xml version="1.0" encoding="utf-8"?>
<a:theme xmlns:a="http://schemas.openxmlformats.org/drawingml/2006/main" name="Madison">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191</TotalTime>
  <Words>632</Words>
  <Application>Microsoft Office PowerPoint</Application>
  <PresentationFormat>Widescreen</PresentationFormat>
  <Paragraphs>47</Paragraphs>
  <Slides>16</Slides>
  <Notes>0</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16</vt:i4>
      </vt:variant>
    </vt:vector>
  </HeadingPairs>
  <TitlesOfParts>
    <vt:vector size="30" baseType="lpstr">
      <vt:lpstr>Arial</vt:lpstr>
      <vt:lpstr>Artifakt Element Heavy</vt:lpstr>
      <vt:lpstr>Bahnschrift SemiBold SemiConden</vt:lpstr>
      <vt:lpstr>Calibri</vt:lpstr>
      <vt:lpstr>Calibri Light</vt:lpstr>
      <vt:lpstr>Calibri Light (Headings)</vt:lpstr>
      <vt:lpstr>Gill Sans MT</vt:lpstr>
      <vt:lpstr>MS Shell Dlg 2</vt:lpstr>
      <vt:lpstr>Wingdings</vt:lpstr>
      <vt:lpstr>Wingdings 2</vt:lpstr>
      <vt:lpstr>Wingdings 3</vt:lpstr>
      <vt:lpstr>Office Theme</vt:lpstr>
      <vt:lpstr>Dividend</vt:lpstr>
      <vt:lpstr>Madison</vt:lpstr>
      <vt:lpstr>Welcome to the Presentation</vt:lpstr>
      <vt:lpstr>PowerPoint Presentation</vt:lpstr>
      <vt:lpstr>PowerPoint Presentation</vt:lpstr>
      <vt:lpstr>Problem Description</vt:lpstr>
      <vt:lpstr>Abstract</vt:lpstr>
      <vt:lpstr>Data Pre-Processing (Scatter_plot)</vt:lpstr>
      <vt:lpstr>Data Pre-Processing (Box_plot)</vt:lpstr>
      <vt:lpstr>Data Pre-Processing (Transform_value)</vt:lpstr>
      <vt:lpstr>Correlation Matrix</vt:lpstr>
      <vt:lpstr>Applying Machine Learning Algorithm</vt:lpstr>
      <vt:lpstr>Decision Tree Algorithm </vt:lpstr>
      <vt:lpstr>Naive Bayes Algorithm</vt:lpstr>
      <vt:lpstr>Random Forest Algorithm</vt:lpstr>
      <vt:lpstr>Performance Analysis Graph</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Presentation</dc:title>
  <dc:creator>Icslab5 License4</dc:creator>
  <cp:lastModifiedBy>Ratul Saha</cp:lastModifiedBy>
  <cp:revision>9</cp:revision>
  <dcterms:created xsi:type="dcterms:W3CDTF">2022-12-27T13:11:42Z</dcterms:created>
  <dcterms:modified xsi:type="dcterms:W3CDTF">2022-12-27T18:03:31Z</dcterms:modified>
</cp:coreProperties>
</file>

<file path=docProps/thumbnail.jpeg>
</file>